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  <p:sldMasterId id="2147483656" r:id="rId2"/>
  </p:sldMasterIdLst>
  <p:notesMasterIdLst>
    <p:notesMasterId r:id="rId193"/>
  </p:notesMasterIdLst>
  <p:handoutMasterIdLst>
    <p:handoutMasterId r:id="rId19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449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8" r:id="rId192"/>
  </p:sldIdLst>
  <p:sldSz cx="9144000" cy="5143500" type="screen16x9"/>
  <p:notesSz cx="6858000" cy="9144000"/>
  <p:embeddedFontLst>
    <p:embeddedFont>
      <p:font typeface="나눔고딕" pitchFamily="50" charset="-127"/>
      <p:regular r:id="rId195"/>
      <p:bold r:id="rId196"/>
    </p:embeddedFont>
    <p:embeddedFont>
      <p:font typeface="Arial Rounded MT Bold" pitchFamily="34" charset="0"/>
      <p:regular r:id="rId197"/>
    </p:embeddedFont>
    <p:embeddedFont>
      <p:font typeface="나눔고딕 ExtraBold" pitchFamily="50" charset="-127"/>
      <p:bold r:id="rId198"/>
    </p:embeddedFont>
    <p:embeddedFont>
      <p:font typeface="한컴 솔잎 M" pitchFamily="18" charset="-127"/>
      <p:regular r:id="rId199"/>
    </p:embeddedFont>
    <p:embeddedFont>
      <p:font typeface="맑은 고딕" pitchFamily="50" charset="-127"/>
      <p:regular r:id="rId200"/>
      <p:bold r:id="rId20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6261BA-C831-48E0-A112-F8B227647E46}">
          <p14:sldIdLst>
            <p14:sldId id="256"/>
            <p14:sldId id="257"/>
          </p14:sldIdLst>
        </p14:section>
        <p14:section name="개발목적 및 요구사항" id="{BA66E719-5129-40E5-98CE-EEAF2F7BDDD3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역할분담 및 일정" id="{6308F022-03B8-435B-B468-C03351CC0C5D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개발환경" id="{45505B6D-3417-4AB6-A644-12C299547274}">
          <p14:sldIdLst>
            <p14:sldId id="275"/>
          </p14:sldIdLst>
        </p14:section>
        <p14:section name="use-case-diamgram" id="{E8CE4679-BA6F-4FA2-A177-0F132002711C}">
          <p14:sldIdLst>
            <p14:sldId id="276"/>
            <p14:sldId id="277"/>
            <p14:sldId id="278"/>
            <p14:sldId id="279"/>
            <p14:sldId id="280"/>
          </p14:sldIdLst>
        </p14:section>
        <p14:section name="프로그램 구조" id="{F4F305BC-5FC4-450A-BB79-2DD892C638F8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메인페이지(현준)" id="{0A05BD1C-DED1-4E13-A6E6-C899DBC105E9}">
          <p14:sldIdLst>
            <p14:sldId id="304"/>
            <p14:sldId id="305"/>
            <p14:sldId id="306"/>
            <p14:sldId id="307"/>
          </p14:sldIdLst>
        </p14:section>
        <p14:section name="헤더(만제)" id="{2FE4BD6D-D645-4F88-9822-8340A2EB8019}">
          <p14:sldIdLst>
            <p14:sldId id="308"/>
            <p14:sldId id="309"/>
            <p14:sldId id="310"/>
            <p14:sldId id="311"/>
          </p14:sldIdLst>
        </p14:section>
        <p14:section name="회원가입, 로그인(성환)" id="{B4D38D9F-3D09-4A2B-980C-6D130F2FD712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상품등록(정휘)" id="{5CCB7875-959E-407A-A979-BF4000ABBA14}">
          <p14:sldIdLst>
            <p14:sldId id="322"/>
            <p14:sldId id="323"/>
            <p14:sldId id="324"/>
            <p14:sldId id="325"/>
          </p14:sldIdLst>
        </p14:section>
        <p14:section name="상품관리상세(정휘)" id="{B4503CD4-91DA-4E97-85F2-605A634C8497}">
          <p14:sldIdLst>
            <p14:sldId id="326"/>
            <p14:sldId id="327"/>
            <p14:sldId id="328"/>
            <p14:sldId id="329"/>
          </p14:sldIdLst>
        </p14:section>
        <p14:section name="패키지 관리" id="{F4AF375C-5FB7-4B3C-AF8F-3DC1DA899CC8}">
          <p14:sldIdLst>
            <p14:sldId id="330"/>
            <p14:sldId id="331"/>
            <p14:sldId id="332"/>
            <p14:sldId id="333"/>
            <p14:sldId id="449"/>
          </p14:sldIdLst>
        </p14:section>
        <p14:section name="상품리스트(만제)" id="{7F500217-540B-4C57-BC44-03820CFA6E9B}">
          <p14:sldIdLst>
            <p14:sldId id="334"/>
            <p14:sldId id="335"/>
          </p14:sldIdLst>
        </p14:section>
        <p14:section name="상품 상세페이지(정휘)" id="{3A04E778-C64D-4D9B-905B-D5EE4DA9FF21}">
          <p14:sldIdLst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결제(정휘)" id="{E61BE960-5EC2-44C7-81F8-2758D060EE56}">
          <p14:sldIdLst>
            <p14:sldId id="342"/>
            <p14:sldId id="343"/>
            <p14:sldId id="344"/>
            <p14:sldId id="345"/>
          </p14:sldIdLst>
        </p14:section>
        <p14:section name="상품 리뷰" id="{4C3E2D13-FD35-4176-A8BC-3B149A6C7747}">
          <p14:sldIdLst>
            <p14:sldId id="346"/>
            <p14:sldId id="347"/>
            <p14:sldId id="348"/>
            <p14:sldId id="349"/>
            <p14:sldId id="350"/>
          </p14:sldIdLst>
        </p14:section>
        <p14:section name="상품 문의" id="{9FFC901D-FB48-43EB-8733-BC7FA56827A0}">
          <p14:sldIdLst>
            <p14:sldId id="351"/>
            <p14:sldId id="352"/>
            <p14:sldId id="353"/>
            <p14:sldId id="354"/>
            <p14:sldId id="355"/>
          </p14:sldIdLst>
        </p14:section>
        <p14:section name="마이페이지 사용자(종륜)" id="{C05D98D1-2E91-431F-BB2F-C855CD151FCC}">
          <p14:sldIdLst>
            <p14:sldId id="356"/>
            <p14:sldId id="357"/>
            <p14:sldId id="358"/>
            <p14:sldId id="359"/>
          </p14:sldIdLst>
        </p14:section>
        <p14:section name="사용자 예약확인(종륜)" id="{571C8B09-2F1E-4560-BAA8-B14E9F647446}">
          <p14:sldIdLst>
            <p14:sldId id="360"/>
          </p14:sldIdLst>
        </p14:section>
        <p14:section name="예약취소(정휘)" id="{D60F165A-5506-40C5-9460-7E1FA4BEE30E}">
          <p14:sldIdLst>
            <p14:sldId id="361"/>
            <p14:sldId id="362"/>
            <p14:sldId id="363"/>
          </p14:sldIdLst>
        </p14:section>
        <p14:section name="사용자 회원탈퇴(현준)" id="{16019335-BE45-450F-8B79-5B7FE1AAEB81}">
          <p14:sldIdLst>
            <p14:sldId id="364"/>
          </p14:sldIdLst>
        </p14:section>
        <p14:section name="마이페이지 사업자(종륜)" id="{E8563327-51D6-4668-BA58-F4D787B7AFCB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사업자 회원탈퇴(현준)" id="{03783712-8BCA-4028-8222-8EDCC6177A38}">
          <p14:sldIdLst>
            <p14:sldId id="375"/>
            <p14:sldId id="376"/>
            <p14:sldId id="377"/>
          </p14:sldIdLst>
        </p14:section>
        <p14:section name="공지사항(우람)" id="{9CF1B2F6-2C89-43E9-BF8D-A6CEAB435139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공지사항-사업자(우람)" id="{66C7A92A-6577-4A14-9C64-10D4754B94E9}">
          <p14:sldIdLst>
            <p14:sldId id="392"/>
            <p14:sldId id="393"/>
            <p14:sldId id="394"/>
          </p14:sldIdLst>
        </p14:section>
        <p14:section name="공지사항-사용자(우람)" id="{DC1EA24E-FCAC-4F11-BD18-C502D73CD134}">
          <p14:sldIdLst>
            <p14:sldId id="395"/>
            <p14:sldId id="396"/>
            <p14:sldId id="397"/>
          </p14:sldIdLst>
        </p14:section>
        <p14:section name="1:1문의(우람)" id="{AA12D602-D624-4C26-BBDB-B6B525C2C216}">
          <p14:sldIdLst>
            <p14:sldId id="398"/>
            <p14:sldId id="399"/>
          </p14:sldIdLst>
        </p14:section>
        <p14:section name="1:1문의-관리자(우람)" id="{E1A557A2-D8A1-4822-83FF-9FE2FE9D7B83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1:1문의-사업자(우람)" id="{03F90D30-39D4-4111-B33F-9E54C3333582}">
          <p14:sldIdLst>
            <p14:sldId id="409"/>
          </p14:sldIdLst>
        </p14:section>
        <p14:section name="1:1문의-사용자(우람)" id="{6CC31FB7-5675-418A-BF82-3662C0E7157F}">
          <p14:sldIdLst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관리자 로그인(현준)" id="{EEADF3F1-11E0-40A2-BD56-A33415D4BBC1}">
          <p14:sldIdLst>
            <p14:sldId id="419"/>
            <p14:sldId id="420"/>
            <p14:sldId id="421"/>
          </p14:sldIdLst>
        </p14:section>
        <p14:section name="회원정보관리(현준)" id="{430A8616-4E59-455A-986A-CFDD644C472B}">
          <p14:sldIdLst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매출현황(현준)" id="{63F47058-D2F3-4B23-A747-516FCD4733BE}">
          <p14:sldIdLst>
            <p14:sldId id="430"/>
            <p14:sldId id="431"/>
            <p14:sldId id="432"/>
            <p14:sldId id="433"/>
            <p14:sldId id="434"/>
          </p14:sldIdLst>
        </p14:section>
        <p14:section name="관리자 관리-등록(성환)" id="{88B16EC3-4C85-4711-815C-AE88A74A7C77}">
          <p14:sldIdLst>
            <p14:sldId id="435"/>
            <p14:sldId id="436"/>
          </p14:sldIdLst>
        </p14:section>
        <p14:section name="관리자 관리(현준)" id="{FBBD6F1A-A86B-4A83-B3D4-54E101BD3FE7}">
          <p14:sldIdLst>
            <p14:sldId id="437"/>
          </p14:sldIdLst>
        </p14:section>
        <p14:section name="예약자 관리(현준)" id="{894E9C47-98FC-4DAA-A716-EB31AA90E4C4}">
          <p14:sldIdLst>
            <p14:sldId id="438"/>
            <p14:sldId id="439"/>
          </p14:sldIdLst>
        </p14:section>
        <p14:section name="관리자 통계(현준)" id="{29F43A4F-36E0-4436-91A3-3EB1170DD456}">
          <p14:sldIdLst>
            <p14:sldId id="440"/>
            <p14:sldId id="441"/>
            <p14:sldId id="442"/>
            <p14:sldId id="443"/>
          </p14:sldIdLst>
        </p14:section>
        <p14:section name="end" id="{2C2E8C9A-42DA-4144-9AF5-BAA14011F0B7}">
          <p14:sldIdLst>
            <p14:sldId id="4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3466"/>
  </p:normalViewPr>
  <p:slideViewPr>
    <p:cSldViewPr>
      <p:cViewPr varScale="1">
        <p:scale>
          <a:sx n="119" d="100"/>
          <a:sy n="119" d="100"/>
        </p:scale>
        <p:origin x="-108" y="-150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1884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2358" y="-96"/>
      </p:cViewPr>
      <p:guideLst>
        <p:guide orient="horz" pos="2880"/>
        <p:guide pos="215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handoutMaster" Target="handoutMasters/handoutMaster1.xml"/><Relationship Id="rId199" Type="http://schemas.openxmlformats.org/officeDocument/2006/relationships/font" Target="fonts/font5.fntdata"/><Relationship Id="rId203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1.fntdata"/><Relationship Id="rId190" Type="http://schemas.openxmlformats.org/officeDocument/2006/relationships/slide" Target="slides/slide188.xml"/><Relationship Id="rId204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2.fntdata"/><Relationship Id="rId200" Type="http://schemas.openxmlformats.org/officeDocument/2006/relationships/font" Target="fonts/font6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3.fntdata"/><Relationship Id="rId201" Type="http://schemas.openxmlformats.org/officeDocument/2006/relationships/font" Target="fonts/font7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4.fntdata"/><Relationship Id="rId202" Type="http://schemas.openxmlformats.org/officeDocument/2006/relationships/presProps" Target="pres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0C70596-4BAF-4BE7-9482-25EC142D3A40}" type="datetime1">
              <a:rPr lang="ko-KR" altLang="en-US"/>
              <a:pPr lvl="0">
                <a:defRPr/>
              </a:pPr>
              <a:t>2019-01-17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3CA600-CA19-4A86-BD77-3C0ADA96F0F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19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FA57A1-5E11-4E12-9C7A-864CFDC837E2}" type="datetime1">
              <a:rPr lang="ko-KR" altLang="en-US"/>
              <a:pPr lvl="0">
                <a:defRPr/>
              </a:pPr>
              <a:t>2019-01-17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82A11E1-0CB6-4A0B-8F67-A3C3B7F171C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410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43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6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33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0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5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88224" y="-92546"/>
            <a:ext cx="2592288" cy="5400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G0NAPn6Vjo0" TargetMode="External"/><Relationship Id="rId4" Type="http://schemas.openxmlformats.org/officeDocument/2006/relationships/hyperlink" Target="https://github.com/blowhard736/teamproject-activillage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9.png"/><Relationship Id="rId7" Type="http://schemas.openxmlformats.org/officeDocument/2006/relationships/image" Target="../media/image194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200.png"/><Relationship Id="rId4" Type="http://schemas.openxmlformats.org/officeDocument/2006/relationships/image" Target="../media/image19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21.png"/><Relationship Id="rId4" Type="http://schemas.openxmlformats.org/officeDocument/2006/relationships/image" Target="../media/image22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1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9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261912" y="843558"/>
            <a:ext cx="4620176" cy="2592288"/>
            <a:chOff x="1919624" y="687015"/>
            <a:chExt cx="4620176" cy="2592288"/>
          </a:xfrm>
        </p:grpSpPr>
        <p:pic>
          <p:nvPicPr>
            <p:cNvPr id="1028" name="Picture 4" descr="D:\팀 프로젝트 [ACTIVILLAGE]\로고 이미지\logoimage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801" y="687015"/>
              <a:ext cx="2784802" cy="15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1919624" y="1931707"/>
              <a:ext cx="4620176" cy="1010819"/>
              <a:chOff x="2178664" y="2557353"/>
              <a:chExt cx="5234434" cy="152694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178664" y="2557353"/>
                <a:ext cx="5234434" cy="1255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spc="-300" dirty="0">
                    <a:solidFill>
                      <a:srgbClr val="00002F"/>
                    </a:solidFill>
                    <a:latin typeface="한컴 솔잎 M" pitchFamily="18" charset="-127"/>
                    <a:ea typeface="한컴 솔잎 M" pitchFamily="18" charset="-127"/>
                  </a:rPr>
                  <a:t>ACTIVILLAGE</a:t>
                </a:r>
                <a:endPara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997062" y="3693104"/>
                <a:ext cx="3818246" cy="391195"/>
              </a:xfrm>
              <a:prstGeom prst="rect">
                <a:avLst/>
              </a:prstGeom>
              <a:solidFill>
                <a:srgbClr val="8DBABD"/>
              </a:solidFill>
              <a:ln>
                <a:solidFill>
                  <a:srgbClr val="8DBA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150" dirty="0" err="1">
                    <a:latin typeface="나눔고딕 ExtraBold" pitchFamily="50" charset="-127"/>
                    <a:ea typeface="나눔고딕 ExtraBold" pitchFamily="50" charset="-127"/>
                  </a:rPr>
                  <a:t>액티비티</a:t>
                </a:r>
                <a:r>
                  <a:rPr lang="ko-KR" altLang="en-US" sz="1400" spc="-150" dirty="0">
                    <a:latin typeface="나눔고딕 ExtraBold" pitchFamily="50" charset="-127"/>
                    <a:ea typeface="나눔고딕 ExtraBold" pitchFamily="50" charset="-127"/>
                  </a:rPr>
                  <a:t> 예약 사이트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601065" y="3002304"/>
              <a:ext cx="3824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융합소프트웨어개발자 </a:t>
              </a:r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회차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–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웹 사이트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프로젝트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7504" y="455559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팀장 </a:t>
            </a:r>
            <a:r>
              <a:rPr lang="en-US" altLang="ko-KR" sz="1200" dirty="0"/>
              <a:t>: </a:t>
            </a:r>
            <a:r>
              <a:rPr lang="ko-KR" altLang="en-US" sz="1200" dirty="0"/>
              <a:t>정현준</a:t>
            </a:r>
            <a:endParaRPr lang="en-US" altLang="ko-KR" sz="1200" dirty="0"/>
          </a:p>
          <a:p>
            <a:r>
              <a:rPr lang="ko-KR" altLang="en-US" sz="1200" dirty="0"/>
              <a:t>팀원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고종륜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한만제</a:t>
            </a:r>
            <a:r>
              <a:rPr lang="en-US" altLang="ko-KR" sz="1200" dirty="0"/>
              <a:t>, </a:t>
            </a:r>
            <a:r>
              <a:rPr lang="ko-KR" altLang="en-US" sz="1200" dirty="0"/>
              <a:t>조성환</a:t>
            </a:r>
            <a:r>
              <a:rPr lang="en-US" altLang="ko-KR" sz="1200" dirty="0"/>
              <a:t>, </a:t>
            </a:r>
            <a:r>
              <a:rPr lang="ko-KR" altLang="en-US" sz="1200" dirty="0"/>
              <a:t>박우람</a:t>
            </a:r>
            <a:r>
              <a:rPr lang="en-US" altLang="ko-KR" sz="1200" dirty="0"/>
              <a:t>, </a:t>
            </a:r>
            <a:r>
              <a:rPr lang="ko-KR" altLang="en-US" sz="1200" dirty="0"/>
              <a:t>김정휘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07904" y="4560373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프로젝트 자료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  <a:hlinkClick r:id="rId4"/>
              </a:rPr>
              <a:t>https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  <a:hlinkClick r:id="rId4"/>
              </a:rPr>
              <a:t>://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  <a:hlinkClick r:id="rId4"/>
              </a:rPr>
              <a:t>github.com/blowhard736/teamproject-activillage.git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시연 영상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  <a:hlinkClick r:id="rId5"/>
              </a:rPr>
              <a:t>https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  <a:hlinkClick r:id="rId5"/>
              </a:rPr>
              <a:t>://youtu.be/G0NAPn6Vjo0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824195"/>
            <a:ext cx="4801314" cy="426783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마이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사용자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회원정보 수정가능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일치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 변경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회원탈퇴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변경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기존 비밀번호 입력 후 새 비밀번호 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본인이 예약한 상품 날짜순으로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이미 체험한 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상품 따로 분류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상품클릭 시 상품상세페이지로 이동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취소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 시 예약 상품 취소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 창 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경고창의 내용에 수수료내용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 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상세보기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잔여 개수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이용예정일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추가하기 버튼 클릭 시 리스트 추가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취소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매수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소개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사진은 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상품당 하나의 리뷰만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작성한 리뷰는 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글은 사업자만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 사항 내용 확인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유의 내용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구매버튼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0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76256" y="123478"/>
            <a:ext cx="207460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 한 사용자가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문의 내용이며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아직 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달지 않은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상태라 </a:t>
            </a: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창은 비어있다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76256" y="987574"/>
            <a:ext cx="2074607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버튼은 본인이 직접 작성한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글에만 보여지며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 err="1">
                <a:solidFill>
                  <a:prstClr val="black"/>
                </a:solidFill>
              </a:rPr>
              <a:t>처럼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있는 게시물을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할 경우에는 </a:t>
            </a:r>
            <a:r>
              <a:rPr lang="ko-KR" altLang="en-US" sz="1100" dirty="0" err="1">
                <a:solidFill>
                  <a:prstClr val="black"/>
                </a:solidFill>
              </a:rPr>
              <a:t>답글과</a:t>
            </a:r>
            <a:r>
              <a:rPr lang="ko-KR" altLang="en-US" sz="1100" dirty="0">
                <a:solidFill>
                  <a:prstClr val="black"/>
                </a:solidFill>
              </a:rPr>
              <a:t> 함께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삭제 완료 시 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부모 창인 상품  문의 리스트가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1604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7877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" y="1690636"/>
            <a:ext cx="3040805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타원 32"/>
          <p:cNvSpPr/>
          <p:nvPr/>
        </p:nvSpPr>
        <p:spPr>
          <a:xfrm>
            <a:off x="6660232" y="28597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6256" y="2787774"/>
            <a:ext cx="181171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다른 사용자가 작성한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글이며 그래서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보이지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435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76256" y="3435846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6" y="1690636"/>
            <a:ext cx="2756864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/>
          <p:cNvSpPr/>
          <p:nvPr/>
        </p:nvSpPr>
        <p:spPr>
          <a:xfrm>
            <a:off x="3635896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860032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440631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677381"/>
            <a:ext cx="2138661" cy="614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6948264" y="1779662"/>
            <a:ext cx="180000" cy="180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36775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15816" y="2211710"/>
            <a:ext cx="0" cy="3658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14" y="3859039"/>
            <a:ext cx="2195819" cy="600159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577634"/>
            <a:ext cx="5282350" cy="138132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1576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꺾인 연결선 11"/>
          <p:cNvCxnSpPr>
            <a:stCxn id="40" idx="3"/>
          </p:cNvCxnSpPr>
          <p:nvPr/>
        </p:nvCxnSpPr>
        <p:spPr>
          <a:xfrm flipV="1">
            <a:off x="3117007" y="2394620"/>
            <a:ext cx="3794274" cy="394965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83" y="3255441"/>
            <a:ext cx="2881313" cy="252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 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7642" y="-20538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사용자가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해당 사업자에게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질문이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7642" y="1563638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상품을 등록한 사업자에게만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쓰기 영역이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46593" y="16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46593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4115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1" y="1293069"/>
            <a:ext cx="3238476" cy="351092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64567" y="1024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46593" y="2032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97642" y="1995686"/>
            <a:ext cx="2141933" cy="16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등록 완료와 동시에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부모 창인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상품 문의 리스트의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 err="1">
                <a:uFill>
                  <a:solidFill>
                    <a:srgbClr val="FF0000"/>
                  </a:solidFill>
                </a:uFill>
              </a:rPr>
              <a:t>답글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 수가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내용을 입력하지 않으면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클릭해도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197971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46593" y="3639668"/>
            <a:ext cx="251049" cy="228226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7642" y="3597572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3715949"/>
            <a:ext cx="5559090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/>
          <p:cNvSpPr/>
          <p:nvPr/>
        </p:nvSpPr>
        <p:spPr>
          <a:xfrm>
            <a:off x="7555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79912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836094"/>
            <a:ext cx="1911934" cy="53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864567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206115" y="386789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835925" y="8127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46593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97642" y="387023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해당 사용자에게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2715766"/>
            <a:ext cx="5873459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/>
          <p:cNvCxnSpPr/>
          <p:nvPr/>
        </p:nvCxnSpPr>
        <p:spPr>
          <a:xfrm>
            <a:off x="3779912" y="2849220"/>
            <a:ext cx="0" cy="1545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3923928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46593" y="8435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97642" y="771550"/>
            <a:ext cx="2210862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답글에만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85978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직선 연결선 47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9902"/>
            <a:ext cx="1976237" cy="540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3" y="444033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꺾인 연결선 8"/>
          <p:cNvCxnSpPr/>
          <p:nvPr/>
        </p:nvCxnSpPr>
        <p:spPr>
          <a:xfrm flipV="1">
            <a:off x="6053443" y="2697117"/>
            <a:ext cx="894821" cy="1818849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7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2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마이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6336704" cy="278934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51520" y="14824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77" y="33295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사용자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23878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39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35" y="982295"/>
            <a:ext cx="4932040" cy="2165520"/>
          </a:xfrm>
          <a:prstGeom prst="rect">
            <a:avLst/>
          </a:prstGeom>
          <a:ln w="9525"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36575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21723" y="24277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14270" y="1595031"/>
            <a:ext cx="41188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626158" y="1682223"/>
            <a:ext cx="428399" cy="382832"/>
          </a:xfrm>
          <a:prstGeom prst="bentConnector3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067944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30037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77125" y="20611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44833" y="1996847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19" y="3435846"/>
            <a:ext cx="2849215" cy="8222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923928" y="3038823"/>
            <a:ext cx="0" cy="4690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20707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32" y="1023079"/>
            <a:ext cx="5381472" cy="173875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04150" y="17251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90" y="18155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94814" y="1766692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820901" y="1853884"/>
            <a:ext cx="878891" cy="38283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041031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7468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65" y="1465017"/>
            <a:ext cx="544258" cy="6665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7574"/>
            <a:ext cx="5832648" cy="255185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72479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403648" y="14196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예약확인 클릭 시 예약확인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987574"/>
            <a:ext cx="1638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예약내역 리스트로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2149" y="1873855"/>
            <a:ext cx="42485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847007" y="1961047"/>
            <a:ext cx="556641" cy="538695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958643" y="12560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3750300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.</a:t>
            </a:r>
          </a:p>
        </p:txBody>
      </p:sp>
      <p:sp>
        <p:nvSpPr>
          <p:cNvPr id="34" name="타원 33"/>
          <p:cNvSpPr/>
          <p:nvPr/>
        </p:nvSpPr>
        <p:spPr>
          <a:xfrm>
            <a:off x="2054557" y="17679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5893465" y="3097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91880" y="35394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04248" y="37044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6859322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86797" y="1467530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6859322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859322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7086797" y="2571750"/>
            <a:ext cx="2117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예약일과 현재일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취소여부에 </a:t>
            </a:r>
            <a:endParaRPr lang="en-US" altLang="ko-KR" sz="1100" dirty="0"/>
          </a:p>
          <a:p>
            <a:r>
              <a:rPr lang="ko-KR" altLang="en-US" sz="1100" dirty="0"/>
              <a:t>따른 버튼 동적 구현</a:t>
            </a:r>
            <a:r>
              <a:rPr lang="en-US" altLang="ko-KR" sz="1100" dirty="0"/>
              <a:t>. </a:t>
            </a:r>
            <a:r>
              <a:rPr lang="ko-KR" altLang="en-US" sz="1100" dirty="0"/>
              <a:t>리뷰작성</a:t>
            </a:r>
            <a:endParaRPr lang="en-US" altLang="ko-KR" sz="1100" dirty="0"/>
          </a:p>
          <a:p>
            <a:r>
              <a:rPr lang="ko-KR" altLang="en-US" sz="1100" dirty="0"/>
              <a:t>버튼 클릭 시 </a:t>
            </a:r>
            <a:r>
              <a:rPr lang="ko-KR" altLang="en-US" sz="1100" dirty="0" err="1"/>
              <a:t>상품상세</a:t>
            </a:r>
            <a:r>
              <a:rPr lang="ko-KR" altLang="en-US" sz="1100" dirty="0"/>
              <a:t> 페이지로</a:t>
            </a:r>
            <a:endParaRPr lang="en-US" altLang="ko-KR" sz="1100" dirty="0"/>
          </a:p>
          <a:p>
            <a:r>
              <a:rPr lang="ko-KR" altLang="en-US" sz="1100" dirty="0"/>
              <a:t>이동하고</a:t>
            </a:r>
            <a:r>
              <a:rPr lang="en-US" altLang="ko-KR" sz="1100" dirty="0"/>
              <a:t>, </a:t>
            </a:r>
            <a:r>
              <a:rPr lang="ko-KR" altLang="en-US" sz="1100" dirty="0"/>
              <a:t>예약취소 버튼 클릭 시</a:t>
            </a:r>
            <a:endParaRPr lang="en-US" altLang="ko-KR" sz="1100" dirty="0"/>
          </a:p>
          <a:p>
            <a:r>
              <a:rPr lang="ko-KR" altLang="en-US" sz="1100" dirty="0"/>
              <a:t>수수료 고지 여부를 묻는</a:t>
            </a:r>
            <a:endParaRPr lang="en-US" altLang="ko-KR" sz="1100" dirty="0"/>
          </a:p>
          <a:p>
            <a:r>
              <a:rPr lang="en-US" altLang="ko-KR" sz="1100" dirty="0"/>
              <a:t>Confirm </a:t>
            </a:r>
            <a:r>
              <a:rPr lang="ko-KR" altLang="en-US" sz="1100" dirty="0"/>
              <a:t>창 호출</a:t>
            </a:r>
            <a:r>
              <a:rPr lang="en-US" altLang="ko-KR" sz="1100" dirty="0"/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301630" y="1851670"/>
            <a:ext cx="572380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84755" y="2094116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예약일을</a:t>
            </a:r>
            <a:r>
              <a:rPr lang="ko-KR" altLang="en-US" sz="1100" dirty="0"/>
              <a:t> 기준으로 정렬</a:t>
            </a:r>
            <a:r>
              <a:rPr lang="en-US" altLang="ko-KR" sz="1100" dirty="0"/>
              <a:t>.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867894"/>
            <a:ext cx="2809700" cy="91142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7" y="1030448"/>
            <a:ext cx="4634685" cy="37015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예약확인</a:t>
            </a:r>
          </a:p>
        </p:txBody>
      </p:sp>
    </p:spTree>
    <p:extLst>
      <p:ext uri="{BB962C8B-B14F-4D97-AF65-F5344CB8AC3E}">
        <p14:creationId xmlns:p14="http://schemas.microsoft.com/office/powerpoint/2010/main" val="41837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31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취소 날짜의 초기 값을</a:t>
            </a:r>
            <a:endParaRPr lang="en-US" altLang="ko-KR" sz="1000" dirty="0"/>
          </a:p>
          <a:p>
            <a:r>
              <a:rPr lang="en-US" altLang="ko-KR" sz="1000" dirty="0"/>
              <a:t>‘9999-09-09’</a:t>
            </a:r>
            <a:r>
              <a:rPr lang="ko-KR" altLang="en-US" sz="1000" dirty="0"/>
              <a:t>로 정해</a:t>
            </a:r>
            <a:r>
              <a:rPr lang="en-US" altLang="ko-KR" sz="1000" dirty="0"/>
              <a:t>, </a:t>
            </a:r>
            <a:r>
              <a:rPr lang="ko-KR" altLang="en-US" sz="1000" dirty="0"/>
              <a:t>해당 날짜인</a:t>
            </a:r>
            <a:endParaRPr lang="en-US" altLang="ko-KR" sz="1000" dirty="0"/>
          </a:p>
          <a:p>
            <a:r>
              <a:rPr lang="ko-KR" altLang="en-US" sz="1000" dirty="0"/>
              <a:t>예약 정보는 취소되지 않은 정보로</a:t>
            </a:r>
            <a:endParaRPr lang="en-US" altLang="ko-KR" sz="1000" dirty="0"/>
          </a:p>
          <a:p>
            <a:r>
              <a:rPr lang="ko-KR" altLang="en-US" sz="1000" dirty="0"/>
              <a:t>판단한다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5564872" y="217472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5564872" y="289480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5" name="타원 14"/>
          <p:cNvSpPr/>
          <p:nvPr/>
        </p:nvSpPr>
        <p:spPr>
          <a:xfrm>
            <a:off x="5564872" y="3383623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21964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6666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2147322"/>
            <a:ext cx="188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취소한 상품은 취소 완료 문구와</a:t>
            </a:r>
            <a:endParaRPr lang="en-US" altLang="ko-KR" sz="1000" dirty="0"/>
          </a:p>
          <a:p>
            <a:r>
              <a:rPr lang="ko-KR" altLang="en-US" sz="1000" dirty="0"/>
              <a:t>함께 취소 날짜 표시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8784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41559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829302"/>
            <a:ext cx="1973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취소하지 않고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지난</a:t>
            </a:r>
            <a:endParaRPr lang="en-US" altLang="ko-KR" sz="1000" dirty="0"/>
          </a:p>
          <a:p>
            <a:r>
              <a:rPr lang="ko-KR" altLang="en-US" sz="1000" dirty="0"/>
              <a:t>경우 리뷰작성 버튼 표시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버튼을 누르면 해당 상품명으로</a:t>
            </a:r>
            <a:endParaRPr lang="en-US" altLang="ko-KR" sz="1000" dirty="0"/>
          </a:p>
          <a:p>
            <a:r>
              <a:rPr lang="ko-KR" altLang="en-US" sz="1000" dirty="0"/>
              <a:t>상품 번호를 받아와 그 상품의</a:t>
            </a:r>
            <a:endParaRPr lang="en-US" altLang="ko-KR" sz="1000" dirty="0"/>
          </a:p>
          <a:p>
            <a:r>
              <a:rPr lang="ko-KR" altLang="en-US" sz="1000" dirty="0"/>
              <a:t>상세 페이지로 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4" y="186194"/>
            <a:ext cx="3021304" cy="1726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타원 24"/>
          <p:cNvSpPr/>
          <p:nvPr/>
        </p:nvSpPr>
        <p:spPr>
          <a:xfrm>
            <a:off x="3249229" y="60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13552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1984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97371" y="1306086"/>
            <a:ext cx="2093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지나지</a:t>
            </a:r>
            <a:endParaRPr lang="en-US" altLang="ko-KR" sz="1000" dirty="0"/>
          </a:p>
          <a:p>
            <a:r>
              <a:rPr lang="ko-KR" altLang="en-US" sz="1000" dirty="0"/>
              <a:t>않고</a:t>
            </a:r>
            <a:r>
              <a:rPr lang="en-US" altLang="ko-KR" sz="1000" dirty="0"/>
              <a:t>, </a:t>
            </a:r>
            <a:r>
              <a:rPr lang="ko-KR" altLang="en-US" sz="1000" dirty="0"/>
              <a:t>취소하지 않은 경우엔</a:t>
            </a:r>
            <a:endParaRPr lang="en-US" altLang="ko-KR" sz="1000" dirty="0"/>
          </a:p>
          <a:p>
            <a:r>
              <a:rPr lang="ko-KR" altLang="en-US" sz="1000" dirty="0" err="1"/>
              <a:t>상태란에</a:t>
            </a:r>
            <a:r>
              <a:rPr lang="ko-KR" altLang="en-US" sz="1000" dirty="0"/>
              <a:t> 예약취소 버튼</a:t>
            </a:r>
            <a:r>
              <a:rPr lang="en-US" altLang="ko-KR" sz="1000" dirty="0"/>
              <a:t> </a:t>
            </a:r>
            <a:r>
              <a:rPr lang="ko-KR" altLang="en-US" sz="1000" dirty="0"/>
              <a:t>표시</a:t>
            </a:r>
            <a:r>
              <a:rPr lang="en-US" altLang="ko-KR" sz="1000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9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166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73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67494"/>
            <a:ext cx="18806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예약취소를 누르면 예약 확인</a:t>
            </a:r>
            <a:endParaRPr lang="en-US" altLang="ko-KR" sz="1000" dirty="0"/>
          </a:p>
          <a:p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 기준으로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이후</a:t>
            </a:r>
            <a:r>
              <a:rPr lang="ko-KR" altLang="en-US" sz="1000" dirty="0"/>
              <a:t>라면 별 다른 경고 없이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바로 예약 취소 처리 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13433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0863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294274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날짜와 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동일</a:t>
            </a:r>
            <a:r>
              <a:rPr lang="ko-KR" altLang="en-US" sz="1000" dirty="0"/>
              <a:t>할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환불 불가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en-US" altLang="ko-KR" sz="1000" dirty="0"/>
              <a:t> 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2981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3428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249046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50%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50%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pic>
        <p:nvPicPr>
          <p:cNvPr id="18434" name="Picture 2" descr="D:\팀 프로젝트 [ACTIVILLAGE]\ppt\구현캡처\예약\환불규정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1" b="62805"/>
          <a:stretch/>
        </p:blipFill>
        <p:spPr bwMode="auto">
          <a:xfrm>
            <a:off x="2483768" y="2306668"/>
            <a:ext cx="2393283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D:\팀 프로젝트 [ACTIVILLAGE]\ppt\구현캡처\예약\환불규정(7일전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2" y="3255620"/>
            <a:ext cx="2328379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D:\팀 프로젝트 [ACTIVILLAGE]\ppt\구현캡처\예약\환불규정(당일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03663"/>
            <a:ext cx="2397463" cy="697928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D:\팀 프로젝트 [ACTIVILLAGE]\ppt\구현캡처\예약\예약취소 확인 confri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27" y="413025"/>
            <a:ext cx="2435162" cy="7019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706638" y="245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731748" y="2242190"/>
            <a:ext cx="432048" cy="224705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" idx="0"/>
          </p:cNvCxnSpPr>
          <p:nvPr/>
        </p:nvCxnSpPr>
        <p:spPr>
          <a:xfrm flipH="1" flipV="1">
            <a:off x="5292080" y="987574"/>
            <a:ext cx="655692" cy="125461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6732240" y="3594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6997371" y="3545497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70%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8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359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453321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날짜에 따른 예약 취소 처리 코드</a:t>
            </a:r>
            <a:endParaRPr lang="en-US" altLang="ko-KR" sz="1000" dirty="0"/>
          </a:p>
        </p:txBody>
      </p:sp>
      <p:sp>
        <p:nvSpPr>
          <p:cNvPr id="18" name="타원 17"/>
          <p:cNvSpPr/>
          <p:nvPr/>
        </p:nvSpPr>
        <p:spPr>
          <a:xfrm>
            <a:off x="6732240" y="1051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044342"/>
            <a:ext cx="1612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제어를 도와주는 코드</a:t>
            </a:r>
            <a:endParaRPr lang="en-US" altLang="ko-KR" sz="1000" dirty="0"/>
          </a:p>
        </p:txBody>
      </p:sp>
      <p:sp>
        <p:nvSpPr>
          <p:cNvPr id="22" name="타원 21"/>
          <p:cNvSpPr/>
          <p:nvPr/>
        </p:nvSpPr>
        <p:spPr>
          <a:xfrm>
            <a:off x="6732240" y="17517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1706860"/>
            <a:ext cx="18036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리뷰 작성 클릭 시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넘기기 위해</a:t>
            </a:r>
            <a:endParaRPr lang="en-US" altLang="ko-KR" sz="1000" dirty="0"/>
          </a:p>
          <a:p>
            <a:r>
              <a:rPr lang="ko-KR" altLang="en-US" sz="1000" dirty="0"/>
              <a:t>상품 명을 넘기는 코드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8" y="915566"/>
            <a:ext cx="3014600" cy="40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251520" y="7900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45671"/>
            <a:ext cx="2837029" cy="13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499077"/>
            <a:ext cx="2837029" cy="130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3438362" y="13709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38361" y="28490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3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733227"/>
            <a:ext cx="5867312" cy="43140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8.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예약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 선택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명과 날짜 상품 개수를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계산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상품개수에 따라 가격 출력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 환불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100%,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50%,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30%, 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0%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당일예약은 안됨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현재 날짜 이전 예약 불가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매진된 상품은 예약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해당 상품의 총 예약 수를 카운트하여 표시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메인 페이지의 인기상품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 현황을 위해 기록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개수만큼 잔여 개수에서 차감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 되거나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보다 작아지면 매진 및 예매불가능 메시지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 누르면 결제 페이지로 이동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9.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결제페이지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새 창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내역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체크가능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(16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카드종류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농협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국민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카카오뱅크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우리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신한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전용계좌 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미래은행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예금주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액티빌리지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123-45-6789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결제버튼 누르면 결제 완료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새 창 닫힘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결제내역 마이 페이지에서 확인가능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10.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고객센터 페이지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작성자와 관리자만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0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897" y="53578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회원탈퇴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2945489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4551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22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22543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107504" y="19511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244683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244683" y="19111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262414" y="29107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87695" y="1995686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35" name="타원 34"/>
          <p:cNvSpPr/>
          <p:nvPr/>
        </p:nvSpPr>
        <p:spPr>
          <a:xfrm>
            <a:off x="6900594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76496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87455" y="2571750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 있으면 경고 창</a:t>
            </a:r>
            <a:endParaRPr lang="en-US" altLang="ko-KR" sz="1100" dirty="0"/>
          </a:p>
        </p:txBody>
      </p:sp>
      <p:sp>
        <p:nvSpPr>
          <p:cNvPr id="38" name="타원 37"/>
          <p:cNvSpPr/>
          <p:nvPr/>
        </p:nvSpPr>
        <p:spPr>
          <a:xfrm>
            <a:off x="6896075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876256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3003798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96074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38678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872490"/>
            <a:ext cx="5940152" cy="22077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15616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59832" y="27527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사업자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22" y="3172701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4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2" y="1048497"/>
            <a:ext cx="5546487" cy="255726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534885" y="2950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283967" y="33028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7147124" y="915566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44833" y="1419622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11296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9" y="1046612"/>
            <a:ext cx="5303351" cy="158591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004048" y="1796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851920" y="25069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92280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092280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27821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7" y="875421"/>
            <a:ext cx="5489177" cy="2776449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446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777181" y="11993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8085" y="1808332"/>
            <a:ext cx="785603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763688" y="1895524"/>
            <a:ext cx="373010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703819" y="15169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7" y="339502"/>
            <a:ext cx="1781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상품관리</a:t>
            </a:r>
            <a:r>
              <a:rPr lang="en-US" altLang="ko-KR" sz="1100" dirty="0"/>
              <a:t>/</a:t>
            </a:r>
            <a:r>
              <a:rPr lang="ko-KR" altLang="en-US" sz="1100" dirty="0"/>
              <a:t>패키지등록  클릭</a:t>
            </a:r>
            <a:endParaRPr lang="en-US" altLang="ko-KR" sz="1100" dirty="0"/>
          </a:p>
          <a:p>
            <a:r>
              <a:rPr lang="ko-KR" altLang="en-US" sz="1100" dirty="0"/>
              <a:t>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 클릭 시  정렬</a:t>
            </a:r>
            <a:endParaRPr lang="en-US" altLang="ko-KR" sz="1100" dirty="0"/>
          </a:p>
          <a:p>
            <a:r>
              <a:rPr lang="ko-KR" altLang="en-US" sz="1100" dirty="0"/>
              <a:t>가능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232546" y="14916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4860032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3638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685932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1147" y="2867422"/>
            <a:ext cx="1638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이미지 클릭 시</a:t>
            </a:r>
            <a:endParaRPr lang="en-US" altLang="ko-KR" sz="1100" dirty="0"/>
          </a:p>
          <a:p>
            <a:r>
              <a:rPr lang="ko-KR" altLang="en-US" sz="1100" dirty="0"/>
              <a:t>상품관리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3897315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080458" y="350833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grpSp>
        <p:nvGrpSpPr>
          <p:cNvPr id="60" name="그룹 59"/>
          <p:cNvGrpSpPr/>
          <p:nvPr/>
        </p:nvGrpSpPr>
        <p:grpSpPr>
          <a:xfrm>
            <a:off x="2527078" y="2610417"/>
            <a:ext cx="2188938" cy="823790"/>
            <a:chOff x="2527078" y="2643758"/>
            <a:chExt cx="1756890" cy="648072"/>
          </a:xfrm>
        </p:grpSpPr>
        <p:cxnSp>
          <p:nvCxnSpPr>
            <p:cNvPr id="12" name="직선 연결선 11"/>
            <p:cNvCxnSpPr/>
            <p:nvPr/>
          </p:nvCxnSpPr>
          <p:spPr>
            <a:xfrm flipH="1">
              <a:off x="2527078" y="2643758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527078" y="2643758"/>
              <a:ext cx="0" cy="14401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527078" y="2787774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3188120" y="2787774"/>
              <a:ext cx="0" cy="50405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88120" y="3291830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4283968" y="2643758"/>
              <a:ext cx="0" cy="64807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188120" y="2643758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패키지등록</a:t>
            </a:r>
          </a:p>
        </p:txBody>
      </p:sp>
    </p:spTree>
    <p:extLst>
      <p:ext uri="{BB962C8B-B14F-4D97-AF65-F5344CB8AC3E}">
        <p14:creationId xmlns:p14="http://schemas.microsoft.com/office/powerpoint/2010/main" val="7238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558"/>
            <a:ext cx="5040560" cy="41044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5" y="535781"/>
            <a:ext cx="31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패키지등록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4240"/>
            <a:ext cx="5868144" cy="297365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1978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2220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22403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2955" y="23275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440631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15702"/>
            <a:ext cx="1984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예약관리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사용자 예약목록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 기준으로 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2195736" y="1680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563888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544258" cy="6665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</p:spTree>
    <p:extLst>
      <p:ext uri="{BB962C8B-B14F-4D97-AF65-F5344CB8AC3E}">
        <p14:creationId xmlns:p14="http://schemas.microsoft.com/office/powerpoint/2010/main" val="41314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27" y="186194"/>
            <a:ext cx="4976798" cy="476182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DAB5CB-B093-4687-95D5-7D78632DD3FD}"/>
              </a:ext>
            </a:extLst>
          </p:cNvPr>
          <p:cNvSpPr txBox="1"/>
          <p:nvPr/>
        </p:nvSpPr>
        <p:spPr>
          <a:xfrm>
            <a:off x="1896907" y="1031562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예약목록 </a:t>
            </a:r>
            <a:r>
              <a:rPr lang="ko-KR" altLang="en-US" sz="1100" dirty="0" err="1"/>
              <a:t>쿼리문</a:t>
            </a:r>
            <a:r>
              <a:rPr lang="en-US" altLang="ko-KR" sz="11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59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5" y="803512"/>
            <a:ext cx="6005302" cy="299237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52120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1886" y="23165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9305" y="24037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512639" y="1347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25232"/>
            <a:ext cx="1984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매출현황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등록상품목록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11710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판매총액 기준으로</a:t>
            </a:r>
            <a:endParaRPr lang="en-US" altLang="ko-KR" sz="1100" dirty="0"/>
          </a:p>
          <a:p>
            <a:r>
              <a:rPr lang="ko-KR" altLang="en-US" sz="1100" dirty="0"/>
              <a:t>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779912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049143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</a:t>
            </a:r>
            <a:r>
              <a:rPr lang="en-US" altLang="ko-KR" sz="1100" dirty="0"/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60" y="1348173"/>
            <a:ext cx="544258" cy="666563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6859322" y="3400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04248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80458" y="3332088"/>
            <a:ext cx="1462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판매총액을</a:t>
            </a:r>
            <a:endParaRPr lang="en-US" altLang="ko-KR" sz="1100" dirty="0"/>
          </a:p>
          <a:p>
            <a:r>
              <a:rPr lang="ko-KR" altLang="en-US" sz="1100" dirty="0"/>
              <a:t>합산한 전체 매출</a:t>
            </a:r>
            <a:r>
              <a:rPr lang="en-US" altLang="ko-KR" sz="1100" dirty="0"/>
              <a:t>.</a:t>
            </a:r>
          </a:p>
        </p:txBody>
      </p:sp>
      <p:sp>
        <p:nvSpPr>
          <p:cNvPr id="42" name="타원 41"/>
          <p:cNvSpPr/>
          <p:nvPr/>
        </p:nvSpPr>
        <p:spPr>
          <a:xfrm>
            <a:off x="3613571" y="37164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5340725" y="1635646"/>
            <a:ext cx="671435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853212" y="3904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6798138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74348" y="389431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5796136" y="34918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5008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86644"/>
            <a:ext cx="4464496" cy="37819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21617"/>
            <a:ext cx="3456384" cy="484698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4993" y="869980"/>
            <a:ext cx="148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/>
              <a:t>매출조회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42016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565334" y="3054002"/>
            <a:ext cx="7895098" cy="0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5334" y="1185774"/>
            <a:ext cx="7895098" cy="3618224"/>
          </a:xfrm>
          <a:prstGeom prst="round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940152" y="1166334"/>
            <a:ext cx="0" cy="363766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156176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165407" y="281611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3873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845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7614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3799" y="543699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역할 분담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275856" y="1185774"/>
            <a:ext cx="0" cy="361822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6051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23621" y="876725"/>
            <a:ext cx="909495" cy="628095"/>
            <a:chOff x="3639407" y="1258488"/>
            <a:chExt cx="1085283" cy="749494"/>
          </a:xfrm>
        </p:grpSpPr>
        <p:pic>
          <p:nvPicPr>
            <p:cNvPr id="10" name="Picture 2" descr="C:\Users\alfo\Desktop\noun_Travel_14431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407" y="1258488"/>
              <a:ext cx="749493" cy="749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198584" y="14766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조성환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584" y="876726"/>
            <a:ext cx="941424" cy="628095"/>
            <a:chOff x="987139" y="1104600"/>
            <a:chExt cx="1123383" cy="749493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7139" y="11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584417" y="1322192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정현준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91692" y="2792259"/>
            <a:ext cx="933804" cy="628095"/>
            <a:chOff x="3759754" y="2695821"/>
            <a:chExt cx="1114290" cy="749493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59754" y="2695821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347938" y="28544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김정휘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24464" y="788276"/>
            <a:ext cx="1067816" cy="847370"/>
            <a:chOff x="6197082" y="984290"/>
            <a:chExt cx="1274203" cy="101115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97082" y="984290"/>
              <a:ext cx="1011150" cy="10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945179" y="1317127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한만제</a:t>
              </a:r>
              <a:endParaRPr lang="ko-KR" altLang="en-US" sz="1100" spc="-15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25712" y="2784638"/>
            <a:ext cx="958948" cy="631513"/>
            <a:chOff x="6258068" y="2576002"/>
            <a:chExt cx="1144294" cy="75357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58068" y="2576002"/>
              <a:ext cx="753572" cy="75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76257" y="2745391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고종륜</a:t>
              </a:r>
              <a:endParaRPr lang="ko-KR" altLang="en-US" sz="1100" spc="-15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90580" y="2799879"/>
            <a:ext cx="941425" cy="628095"/>
            <a:chOff x="1195829" y="2904600"/>
            <a:chExt cx="1123384" cy="74949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5829" y="29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793106" y="3067359"/>
              <a:ext cx="526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박우람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86155" y="1515437"/>
            <a:ext cx="178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팀장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관리자페이지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역할 분배 및 일정조율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메인페이지</a:t>
            </a:r>
            <a:r>
              <a:rPr lang="en-US" altLang="ko-KR" sz="1200" dirty="0"/>
              <a:t>,</a:t>
            </a:r>
            <a:r>
              <a:rPr lang="ko-KR" altLang="en-US" sz="1200" dirty="0" err="1"/>
              <a:t>메인푸터</a:t>
            </a:r>
            <a:endParaRPr lang="ko-KR" altLang="en-US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1635646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상품리스트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상품리뷰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메인헤더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372200" y="3415520"/>
            <a:ext cx="1079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마이페이지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상품관리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정보수정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매출확인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예약확인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86155" y="3581603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/>
              <a:t>1:1 </a:t>
            </a:r>
            <a:r>
              <a:rPr lang="ko-KR" altLang="en-US" sz="1200" dirty="0"/>
              <a:t>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19850" y="1515437"/>
            <a:ext cx="130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아이디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비밀번호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08443" y="3415520"/>
            <a:ext cx="1835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패키지등록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 </a:t>
            </a:r>
            <a:r>
              <a:rPr lang="en-US" altLang="ko-KR" sz="1200" dirty="0"/>
              <a:t>&amp; </a:t>
            </a:r>
            <a:r>
              <a:rPr lang="ko-KR" altLang="en-US" sz="1200" dirty="0"/>
              <a:t>결제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예약취소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ppt</a:t>
            </a:r>
            <a:r>
              <a:rPr lang="en-US" altLang="ko-KR" sz="1200" dirty="0"/>
              <a:t> </a:t>
            </a:r>
            <a:r>
              <a:rPr lang="ko-KR" altLang="en-US" sz="1200" dirty="0"/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4579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5535" y="1176387"/>
            <a:ext cx="1624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 err="1"/>
              <a:t>총매출</a:t>
            </a:r>
            <a:r>
              <a:rPr lang="ko-KR" altLang="en-US" sz="1100" dirty="0"/>
              <a:t> 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37" y="1464419"/>
            <a:ext cx="5817230" cy="2232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18151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77400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4094226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fo\Desktop\발표용 자료\사업자탈퇴게시실패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56" y="1911197"/>
            <a:ext cx="3216101" cy="10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514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7504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302967" y="805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302966" y="1821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302965" y="2961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302964" y="40518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36" name="타원 35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192367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87558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87455" y="3003798"/>
            <a:ext cx="1941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상품에 예약중인 </a:t>
            </a:r>
            <a:endParaRPr lang="en-US" altLang="ko-KR" sz="1100" dirty="0"/>
          </a:p>
          <a:p>
            <a:r>
              <a:rPr lang="ko-KR" altLang="en-US" sz="1100" dirty="0"/>
              <a:t>고객이 있으면 경고 창</a:t>
            </a:r>
            <a:endParaRPr lang="en-US" altLang="ko-KR" sz="1100" dirty="0"/>
          </a:p>
        </p:txBody>
      </p:sp>
      <p:sp>
        <p:nvSpPr>
          <p:cNvPr id="44" name="타원 43"/>
          <p:cNvSpPr/>
          <p:nvPr/>
        </p:nvSpPr>
        <p:spPr>
          <a:xfrm>
            <a:off x="6887558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76256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87695" y="3530501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7" name="타원 46"/>
          <p:cNvSpPr/>
          <p:nvPr/>
        </p:nvSpPr>
        <p:spPr>
          <a:xfrm>
            <a:off x="6896075" y="3590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6876496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87455" y="2499742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상품이 게시 중이면 경고 창</a:t>
            </a:r>
            <a:endParaRPr lang="en-US" altLang="ko-KR" sz="1100" dirty="0"/>
          </a:p>
        </p:txBody>
      </p:sp>
      <p:sp>
        <p:nvSpPr>
          <p:cNvPr id="50" name="타원 49"/>
          <p:cNvSpPr/>
          <p:nvPr/>
        </p:nvSpPr>
        <p:spPr>
          <a:xfrm>
            <a:off x="688731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76256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회원탈퇴</a:t>
            </a:r>
          </a:p>
        </p:txBody>
      </p:sp>
    </p:spTree>
    <p:extLst>
      <p:ext uri="{BB962C8B-B14F-4D97-AF65-F5344CB8AC3E}">
        <p14:creationId xmlns:p14="http://schemas.microsoft.com/office/powerpoint/2010/main" val="4459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입력 받아</a:t>
            </a:r>
            <a:endParaRPr lang="en-US" altLang="ko-KR" sz="1100" dirty="0"/>
          </a:p>
          <a:p>
            <a:r>
              <a:rPr lang="ko-KR" altLang="en-US" sz="1100" dirty="0"/>
              <a:t>게시중인 상품이 있는지 </a:t>
            </a:r>
            <a:endParaRPr lang="en-US" altLang="ko-KR" sz="1100" dirty="0"/>
          </a:p>
          <a:p>
            <a:r>
              <a:rPr lang="ko-KR" altLang="en-US" sz="1100" dirty="0"/>
              <a:t>조회하고 없으면</a:t>
            </a:r>
            <a:endParaRPr lang="en-US" altLang="ko-KR" sz="1100" dirty="0"/>
          </a:p>
          <a:p>
            <a:r>
              <a:rPr lang="ko-KR" altLang="en-US" sz="1100" dirty="0"/>
              <a:t>다음으로 진행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 중 </a:t>
            </a:r>
            <a:endParaRPr lang="en-US" altLang="ko-KR" sz="1100" dirty="0"/>
          </a:p>
          <a:p>
            <a:r>
              <a:rPr lang="ko-KR" altLang="en-US" sz="1100" dirty="0"/>
              <a:t>예약중인 고객이 있는지</a:t>
            </a:r>
            <a:endParaRPr lang="en-US" altLang="ko-KR" sz="1100" dirty="0"/>
          </a:p>
          <a:p>
            <a:r>
              <a:rPr lang="ko-KR" altLang="en-US" sz="1100" dirty="0"/>
              <a:t>조회하고 없으면 다음으로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코딩 사업자 탈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90292"/>
            <a:ext cx="6156227" cy="351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30726" y="1645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695390" y="19510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927037" y="2211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36051" y="1825497"/>
            <a:ext cx="409598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73456" y="2139702"/>
            <a:ext cx="533429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403648" y="2448371"/>
            <a:ext cx="36807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5981" y="1995686"/>
            <a:ext cx="16738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Update</a:t>
            </a:r>
            <a:r>
              <a:rPr lang="ko-KR" altLang="en-US" sz="1100" dirty="0"/>
              <a:t>쿼리로 사업자의 </a:t>
            </a:r>
            <a:endParaRPr lang="en-US" altLang="ko-KR" sz="1100" dirty="0"/>
          </a:p>
          <a:p>
            <a:r>
              <a:rPr lang="ko-KR" altLang="en-US" sz="1100" dirty="0"/>
              <a:t>탈퇴여부를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6870841" y="2056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4782" y="26678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탈퇴 코딩</a:t>
            </a:r>
          </a:p>
        </p:txBody>
      </p:sp>
    </p:spTree>
    <p:extLst>
      <p:ext uri="{BB962C8B-B14F-4D97-AF65-F5344CB8AC3E}">
        <p14:creationId xmlns:p14="http://schemas.microsoft.com/office/powerpoint/2010/main" val="24870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중 예약날짜가</a:t>
            </a:r>
            <a:endParaRPr lang="en-US" altLang="ko-KR" sz="1100" dirty="0"/>
          </a:p>
          <a:p>
            <a:r>
              <a:rPr lang="ko-KR" altLang="en-US" sz="1100" dirty="0"/>
              <a:t> 현재날짜를 넘고</a:t>
            </a:r>
            <a:endParaRPr lang="en-US" altLang="ko-KR" sz="1100" dirty="0"/>
          </a:p>
          <a:p>
            <a:r>
              <a:rPr lang="ko-KR" altLang="en-US" sz="1100" dirty="0"/>
              <a:t>취소를 하지 않은 것들만 </a:t>
            </a:r>
            <a:r>
              <a:rPr lang="en-US" altLang="ko-KR" sz="1100" dirty="0"/>
              <a:t>select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</a:t>
            </a:r>
            <a:r>
              <a:rPr lang="ko-KR" altLang="en-US" sz="1100" dirty="0" err="1"/>
              <a:t>이메일에</a:t>
            </a:r>
            <a:r>
              <a:rPr lang="ko-KR" altLang="en-US" sz="1100" dirty="0"/>
              <a:t> 대한</a:t>
            </a:r>
            <a:endParaRPr lang="en-US" altLang="ko-KR" sz="1100" dirty="0"/>
          </a:p>
          <a:p>
            <a:r>
              <a:rPr lang="ko-KR" altLang="en-US" sz="1100" dirty="0"/>
              <a:t>값만 받기 위해 </a:t>
            </a:r>
            <a:endParaRPr lang="en-US" altLang="ko-KR" sz="1100" dirty="0"/>
          </a:p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묶음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7170" name="Picture 2" descr="C:\Users\alfo\Desktop\발표용 자료\쿼리 사업자 탈퇴 예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71435"/>
            <a:ext cx="6067426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133" y="2901896"/>
            <a:ext cx="2728100" cy="6059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7133" y="3662908"/>
            <a:ext cx="2728100" cy="3029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6084" y="27763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6084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탈퇴 쿼리 문</a:t>
            </a:r>
          </a:p>
        </p:txBody>
      </p:sp>
    </p:spTree>
    <p:extLst>
      <p:ext uri="{BB962C8B-B14F-4D97-AF65-F5344CB8AC3E}">
        <p14:creationId xmlns:p14="http://schemas.microsoft.com/office/powerpoint/2010/main" val="14858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381185" y="2067694"/>
              <a:ext cx="244490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800" b="0" spc="-300">
                  <a:solidFill>
                    <a:srgbClr val="00002F"/>
                  </a:solidFill>
                  <a:latin typeface="한컴 솔잎 M"/>
                  <a:ea typeface="한컴 솔잎 M"/>
                </a:rPr>
                <a:t>공지 사항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0" spc="-150">
                <a:latin typeface="나눔고딕 ExtraBold"/>
                <a:ea typeface="나눔고딕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014" y="411510"/>
            <a:ext cx="2276801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 시 공지사항 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5046" y="4254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08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8400" r="5100"/>
          <a:stretch>
            <a:fillRect/>
          </a:stretch>
        </p:blipFill>
        <p:spPr>
          <a:xfrm>
            <a:off x="556260" y="1017991"/>
            <a:ext cx="5707380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28803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4092" y="253028"/>
            <a:ext cx="2220943" cy="240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9047" y="2540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374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750"/>
          <a:stretch>
            <a:fillRect/>
          </a:stretch>
        </p:blipFill>
        <p:spPr>
          <a:xfrm>
            <a:off x="142468" y="1144659"/>
            <a:ext cx="628650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34312" y="3089337"/>
            <a:ext cx="936104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45938" y="1721199"/>
            <a:ext cx="4140502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13832" y="1181139"/>
            <a:ext cx="5472608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25800" y="1182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08068" y="8009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07777" y="763930"/>
            <a:ext cx="2384813" cy="3962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21978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557948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546280" y="30183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24092" y="1356958"/>
            <a:ext cx="2144090" cy="2417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  <a:endParaRPr lang="en-US" altLang="ko-KR" sz="11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175984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08068" y="13579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60096" y="224644"/>
            <a:ext cx="2075319" cy="3925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260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2870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833" y="1173234"/>
            <a:ext cx="604839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811524" y="2073796"/>
            <a:ext cx="4104456" cy="4680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11524" y="1749760"/>
            <a:ext cx="4104456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781055" y="8367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0732" y="836712"/>
            <a:ext cx="1844658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19675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524471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523492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3489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1340768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210"/>
          <a:stretch>
            <a:fillRect/>
          </a:stretch>
        </p:blipFill>
        <p:spPr>
          <a:xfrm>
            <a:off x="5255" y="1088740"/>
            <a:ext cx="64488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57092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7128284" y="224071"/>
            <a:ext cx="2375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dirty="0"/>
              <a:t>공지사항 클릭 시 공지사항 </a:t>
            </a:r>
            <a:endParaRPr lang="en-US" altLang="ko-KR" sz="1000" dirty="0" smtClean="0"/>
          </a:p>
          <a:p>
            <a:pPr lvl="0">
              <a:defRPr/>
            </a:pPr>
            <a:r>
              <a:rPr lang="ko-KR" altLang="en-US" sz="1000" dirty="0" smtClean="0"/>
              <a:t>페이지로 </a:t>
            </a:r>
            <a:r>
              <a:rPr lang="ko-KR" altLang="en-US" sz="1000" dirty="0"/>
              <a:t>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3361" y="231162"/>
            <a:ext cx="2030629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4459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926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2152" y="872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47983" y="861497"/>
            <a:ext cx="2154539" cy="3912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비교를 위해 비회원페이지로 이동</a:t>
            </a:r>
            <a:r>
              <a:rPr lang="en-US" altLang="ko-KR" sz="1000"/>
              <a:t>)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196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30008" y="1544588"/>
            <a:ext cx="1962964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3984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팀 일정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" y="784520"/>
            <a:ext cx="9047747" cy="42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176" y="293139"/>
            <a:ext cx="2669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전체 개발 기간</a:t>
            </a:r>
            <a:endParaRPr lang="en-US" altLang="ko-KR" sz="1100" b="1" dirty="0"/>
          </a:p>
          <a:p>
            <a:r>
              <a:rPr lang="en-US" altLang="ko-KR" sz="1100" dirty="0"/>
              <a:t>2018. 11. 14 ~ 2019. 01. 11 (</a:t>
            </a:r>
            <a:r>
              <a:rPr lang="ko-KR" altLang="en-US" sz="1100" dirty="0"/>
              <a:t>총 </a:t>
            </a:r>
            <a:r>
              <a:rPr lang="en-US" altLang="ko-KR" sz="1100" dirty="0"/>
              <a:t>59</a:t>
            </a:r>
            <a:r>
              <a:rPr lang="ko-KR" altLang="en-US" sz="1100" dirty="0"/>
              <a:t>일</a:t>
            </a:r>
            <a:r>
              <a:rPr lang="en-US" altLang="ko-KR" sz="1100" dirty="0"/>
              <a:t>)</a:t>
            </a:r>
          </a:p>
        </p:txBody>
      </p:sp>
      <p:pic>
        <p:nvPicPr>
          <p:cNvPr id="4102" name="Picture 6" descr="D:\팀 프로젝트 [ACTIVILLAGE]\ppt\픽토그램\noun_Calendar_2080654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35" y="288929"/>
            <a:ext cx="443711" cy="4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71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80926" y="286216"/>
            <a:ext cx="1873514" cy="540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이부분이 비회원에게 나타나는  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4472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980"/>
          <a:stretch>
            <a:fillRect/>
          </a:stretch>
        </p:blipFill>
        <p:spPr>
          <a:xfrm>
            <a:off x="0" y="1144659"/>
            <a:ext cx="6271260" cy="3104602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023828" y="1167594"/>
            <a:ext cx="2820144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69979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3268" y="305594"/>
            <a:ext cx="2025482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9606" y="352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96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9606" y="980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0270" y="979342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34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16105" y="1628800"/>
            <a:ext cx="1962160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09606" y="16657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325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0262" y="915566"/>
            <a:ext cx="6047699" cy="324036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455876" y="2283718"/>
            <a:ext cx="46805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4" name="타원 16"/>
          <p:cNvSpPr/>
          <p:nvPr/>
        </p:nvSpPr>
        <p:spPr>
          <a:xfrm>
            <a:off x="3132819" y="22477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공지사항등록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0694" y="2286099"/>
            <a:ext cx="287457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326475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5633" y="2881910"/>
            <a:ext cx="2462591" cy="7223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636" y="2883800"/>
            <a:ext cx="2591076" cy="76410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301507" y="2913051"/>
            <a:ext cx="5286717" cy="705605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007604" y="2932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230" y="3825044"/>
            <a:ext cx="2872432" cy="1167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57156" y="231162"/>
            <a:ext cx="2111207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등록에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24" name="타원 23"/>
          <p:cNvSpPr/>
          <p:nvPr/>
        </p:nvSpPr>
        <p:spPr>
          <a:xfrm>
            <a:off x="6796628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5" name="직선 연결선 24"/>
          <p:cNvCxnSpPr/>
          <p:nvPr/>
        </p:nvCxnSpPr>
        <p:spPr>
          <a:xfrm>
            <a:off x="6816473" y="71555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6"/>
          <p:cNvSpPr/>
          <p:nvPr/>
        </p:nvSpPr>
        <p:spPr>
          <a:xfrm>
            <a:off x="6796628" y="9255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58925" y="889278"/>
            <a:ext cx="1909413" cy="547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등록이 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 클릭 시 등록이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0800" y="156101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8"/>
          <p:cNvCxnSpPr/>
          <p:nvPr/>
        </p:nvCxnSpPr>
        <p:spPr>
          <a:xfrm>
            <a:off x="6832872" y="234625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2"/>
          <p:cNvSpPr txBox="1"/>
          <p:nvPr/>
        </p:nvSpPr>
        <p:spPr>
          <a:xfrm>
            <a:off x="7094438" y="1733123"/>
            <a:ext cx="1934438" cy="38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/>
              <a:t>버튼을</a:t>
            </a:r>
            <a:r>
              <a:rPr lang="ko-KR" altLang="en-US" sz="1000"/>
              <a:t>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796628" y="17940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6133" y="283908"/>
            <a:ext cx="2057385" cy="69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제목과 내용이 표시되며</a:t>
            </a:r>
            <a:r>
              <a:rPr lang="en-US" altLang="ko-KR" sz="1000"/>
              <a:t>,</a:t>
            </a:r>
            <a:r>
              <a:rPr lang="ko-KR" altLang="en-US" sz="1000"/>
              <a:t> 관리자는</a:t>
            </a:r>
          </a:p>
          <a:p>
            <a:pPr lvl="0">
              <a:defRPr/>
            </a:pPr>
            <a:r>
              <a:rPr lang="ko-KR" altLang="en-US" sz="1000"/>
              <a:t>수정</a:t>
            </a:r>
            <a:r>
              <a:rPr lang="en-US" altLang="ko-KR" sz="1000"/>
              <a:t>,</a:t>
            </a:r>
            <a:r>
              <a:rPr lang="ko-KR" altLang="en-US" sz="1000"/>
              <a:t>삭제 버튼이 보입니다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수정버튼 클릭 시 수정페이지로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삭제버튼 클릭 시 글이 삭제 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39160" y="33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114" y="951570"/>
            <a:ext cx="6385994" cy="3564396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47664" y="1743658"/>
            <a:ext cx="4644516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23643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528048" y="2023512"/>
            <a:ext cx="2661667" cy="54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방금 전 등록 된 공지사항의 제목과 내용입니다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수정버튼을 클릭해 보겠습니다</a:t>
            </a:r>
            <a:r>
              <a:rPr lang="en-US" altLang="ko-KR" sz="1000"/>
              <a:t>.</a:t>
            </a:r>
          </a:p>
        </p:txBody>
      </p:sp>
      <p:sp>
        <p:nvSpPr>
          <p:cNvPr id="53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44480" y="2220094"/>
            <a:ext cx="327484" cy="16479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cxnSp>
        <p:nvCxnSpPr>
          <p:cNvPr id="55" name="직선 연결선 28"/>
          <p:cNvCxnSpPr/>
          <p:nvPr/>
        </p:nvCxnSpPr>
        <p:spPr>
          <a:xfrm>
            <a:off x="6852084" y="10795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22"/>
          <p:cNvSpPr txBox="1"/>
          <p:nvPr/>
        </p:nvSpPr>
        <p:spPr>
          <a:xfrm>
            <a:off x="7100242" y="1228041"/>
            <a:ext cx="2044477" cy="392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수정 버튼 클릭 시 공지사항수정 </a:t>
            </a:r>
          </a:p>
          <a:p>
            <a:pPr lvl="0">
              <a:defRPr/>
            </a:pP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57" name="타원 26"/>
          <p:cNvSpPr/>
          <p:nvPr/>
        </p:nvSpPr>
        <p:spPr>
          <a:xfrm>
            <a:off x="6838181" y="12550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16"/>
          <p:cNvSpPr/>
          <p:nvPr/>
        </p:nvSpPr>
        <p:spPr>
          <a:xfrm>
            <a:off x="5123892" y="2168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2510" y="1059582"/>
            <a:ext cx="5903202" cy="3338233"/>
          </a:xfrm>
          <a:prstGeom prst="rect">
            <a:avLst/>
          </a:prstGeom>
        </p:spPr>
      </p:pic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수정페이지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2" y="2391730"/>
            <a:ext cx="432048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716016" y="2320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3173" y="2792177"/>
            <a:ext cx="2515109" cy="7439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5554" y="2797247"/>
            <a:ext cx="2520662" cy="74953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407157" y="2828181"/>
            <a:ext cx="5109059" cy="689409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116595" y="2864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72100" y="2391730"/>
            <a:ext cx="443880" cy="20917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6"/>
          <p:cNvSpPr/>
          <p:nvPr/>
        </p:nvSpPr>
        <p:spPr>
          <a:xfrm>
            <a:off x="5970475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23585" y="337087"/>
            <a:ext cx="2082632" cy="3913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공지사항수정을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73326" y="364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4" name="직선 연결선 23"/>
          <p:cNvCxnSpPr/>
          <p:nvPr/>
        </p:nvCxnSpPr>
        <p:spPr>
          <a:xfrm>
            <a:off x="6811477" y="8664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6"/>
          <p:cNvSpPr/>
          <p:nvPr/>
        </p:nvSpPr>
        <p:spPr>
          <a:xfrm>
            <a:off x="6773326" y="1080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6" name="TextBox 22"/>
          <p:cNvSpPr txBox="1"/>
          <p:nvPr/>
        </p:nvSpPr>
        <p:spPr>
          <a:xfrm>
            <a:off x="7025354" y="1042755"/>
            <a:ext cx="2147538" cy="546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내용이 수정되고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수정이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18588" y="1932851"/>
            <a:ext cx="2149308" cy="39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7636" y="17513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16"/>
          <p:cNvSpPr/>
          <p:nvPr/>
        </p:nvSpPr>
        <p:spPr>
          <a:xfrm>
            <a:off x="6773326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6811477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86212" y="3687874"/>
            <a:ext cx="2371775" cy="12290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04112" y="376828"/>
            <a:ext cx="1609549" cy="238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수정이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48685" y="369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40252" y="7715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570"/>
          <a:stretch>
            <a:fillRect/>
          </a:stretch>
        </p:blipFill>
        <p:spPr>
          <a:xfrm>
            <a:off x="-508" y="903106"/>
            <a:ext cx="6485128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11660" y="1671650"/>
            <a:ext cx="4752528" cy="79208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6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수정완료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0491" y="401861"/>
            <a:ext cx="2054057" cy="591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삭제버튼을 누르면  삭제를 위한</a:t>
            </a:r>
          </a:p>
          <a:p>
            <a:pPr lvl="0">
              <a:defRPr/>
            </a:pPr>
            <a:r>
              <a:rPr lang="ko-KR" altLang="en-US" sz="1100"/>
              <a:t>알림창이 나타납니다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27" name="타원 26"/>
          <p:cNvSpPr/>
          <p:nvPr/>
        </p:nvSpPr>
        <p:spPr>
          <a:xfrm>
            <a:off x="6673043" y="376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907933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08" y="1587182"/>
            <a:ext cx="6588732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07968" y="2852936"/>
            <a:ext cx="28803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5724128" y="24462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840760" y="1139225"/>
            <a:ext cx="2411760" cy="42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누를 시 삭제가 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취소를 누를 시 삭제가 되지 않습니다</a:t>
            </a:r>
            <a:r>
              <a:rPr lang="en-US" altLang="ko-KR" sz="1100"/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0535" y="861659"/>
            <a:ext cx="2651385" cy="791895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1187624" y="861659"/>
            <a:ext cx="5400600" cy="79189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5107" y="869354"/>
            <a:ext cx="2663117" cy="786030"/>
          </a:xfrm>
          <a:prstGeom prst="rect">
            <a:avLst/>
          </a:prstGeom>
        </p:spPr>
      </p:pic>
      <p:sp>
        <p:nvSpPr>
          <p:cNvPr id="57" name="타원 16"/>
          <p:cNvSpPr/>
          <p:nvPr/>
        </p:nvSpPr>
        <p:spPr>
          <a:xfrm>
            <a:off x="899592" y="9165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26"/>
          <p:cNvSpPr/>
          <p:nvPr/>
        </p:nvSpPr>
        <p:spPr>
          <a:xfrm>
            <a:off x="6661211" y="1103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75420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907933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3752" y="3212975"/>
            <a:ext cx="3299026" cy="11881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06917" y="364533"/>
            <a:ext cx="2077415" cy="852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방금 전의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&lt;</a:t>
            </a:r>
            <a:r>
              <a:rPr lang="ko-KR" altLang="en-US" sz="1000"/>
              <a:t>공지사항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</a:t>
            </a:r>
            <a:r>
              <a:rPr lang="ko-KR" altLang="en-US" sz="1000"/>
              <a:t>수정하기</a:t>
            </a:r>
            <a:r>
              <a:rPr lang="en-US" altLang="ko-KR" sz="1000"/>
              <a:t>)&gt;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가 삭제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3696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488" y="13767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690"/>
          <a:stretch>
            <a:fillRect/>
          </a:stretch>
        </p:blipFill>
        <p:spPr>
          <a:xfrm>
            <a:off x="-507" y="1157138"/>
            <a:ext cx="6477507" cy="317680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75656" y="1851670"/>
            <a:ext cx="4680520" cy="162018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삭제완료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9" name="TextBox 22"/>
          <p:cNvSpPr txBox="1"/>
          <p:nvPr/>
        </p:nvSpPr>
        <p:spPr>
          <a:xfrm>
            <a:off x="6636060" y="2348880"/>
            <a:ext cx="2520280" cy="24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1046" y="339502"/>
            <a:ext cx="1961019" cy="544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45051" y="358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167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16732"/>
            <a:ext cx="6600056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468755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65070"/>
            <a:ext cx="2220943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75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5882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483932" y="4011910"/>
            <a:ext cx="587896" cy="13717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31504" y="1721199"/>
            <a:ext cx="4464496" cy="231637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3332" y="1131590"/>
            <a:ext cx="6036840" cy="24518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48307" y="8376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17059" y="10011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964166"/>
            <a:ext cx="1802098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6354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79476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5149043" y="3903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838360"/>
            <a:ext cx="2144406" cy="3962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3065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7059" y="18151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407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정현준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팀장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역할 분배 및 일정조율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푸터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7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1599642"/>
            <a:ext cx="5544616" cy="144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592" y="2752341"/>
            <a:ext cx="5076564" cy="720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3822364"/>
            <a:ext cx="7056784" cy="828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17451" y="803254"/>
            <a:ext cx="2556284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0870" y="438451"/>
            <a:ext cx="2077882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2084" y="484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515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879562"/>
            <a:ext cx="6588223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691680" y="2103698"/>
            <a:ext cx="4536504" cy="3240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91680" y="1779662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52084" y="1132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91954" y="1143276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368623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367644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00056" y="2502255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8108" y="440668"/>
            <a:ext cx="2068814" cy="699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776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984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5440"/>
          <a:stretch>
            <a:fillRect/>
          </a:stretch>
        </p:blipFill>
        <p:spPr>
          <a:xfrm>
            <a:off x="0" y="1088739"/>
            <a:ext cx="624078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72054" y="365884"/>
            <a:ext cx="2220290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3528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848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3818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148064" y="3903898"/>
            <a:ext cx="792088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19672" y="1721199"/>
            <a:ext cx="4428492" cy="238483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0" y="1131590"/>
            <a:ext cx="6120172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0" y="844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44072" y="10171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5110" y="908147"/>
            <a:ext cx="1801190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927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31640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860032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60096" y="1757003"/>
            <a:ext cx="2144090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44072" y="1757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79413" y="404543"/>
            <a:ext cx="2076927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28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894829"/>
            <a:ext cx="6338365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583668" y="1851670"/>
            <a:ext cx="4536504" cy="64807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583668" y="1527634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17059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1131590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260611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259632" y="15276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2636912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사용자가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560723" y="2067694"/>
              <a:ext cx="20858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1:1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3691" y="430977"/>
            <a:ext cx="2277037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비회원은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               </a:t>
            </a:r>
            <a:r>
              <a:rPr lang="en-US" altLang="ko-KR" sz="1000"/>
              <a:t>(</a:t>
            </a:r>
            <a:r>
              <a:rPr lang="ko-KR" altLang="en-US" sz="1000"/>
              <a:t>사업자도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7431" y="4406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28305" y="1211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905"/>
          <a:stretch/>
        </p:blipFill>
        <p:spPr>
          <a:xfrm>
            <a:off x="1743" y="1017991"/>
            <a:ext cx="6406677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756084" cy="10116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72064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285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24870"/>
            <a:ext cx="208422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/>
              <a:t>관리자는 </a:t>
            </a:r>
            <a:r>
              <a:rPr lang="ko-KR" altLang="en-US" sz="1000" dirty="0" smtClean="0"/>
              <a:t>문의 </a:t>
            </a:r>
            <a:r>
              <a:rPr lang="ko-KR" altLang="en-US" sz="1000" dirty="0"/>
              <a:t>관리를 위해</a:t>
            </a:r>
          </a:p>
          <a:p>
            <a:pPr lvl="0">
              <a:defRPr/>
            </a:pPr>
            <a:r>
              <a:rPr lang="en-US" altLang="ko-KR" sz="1000" dirty="0"/>
              <a:t>1:1</a:t>
            </a:r>
            <a:r>
              <a:rPr lang="ko-KR" altLang="en-US" sz="1000" dirty="0"/>
              <a:t>문의를 추가로 노출 하였습니다</a:t>
            </a:r>
            <a:r>
              <a:rPr lang="en-US" altLang="ko-KR" sz="1000" dirty="0"/>
              <a:t>.</a:t>
            </a:r>
          </a:p>
          <a:p>
            <a:pPr lvl="0">
              <a:defRPr/>
            </a:pPr>
            <a:r>
              <a:rPr lang="en-US" altLang="ko-KR" sz="1000" dirty="0"/>
              <a:t>(Footer)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332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333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790"/>
          <a:stretch>
            <a:fillRect/>
          </a:stretch>
        </p:blipFill>
        <p:spPr>
          <a:xfrm>
            <a:off x="5255" y="1060165"/>
            <a:ext cx="64107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21088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TextBox 22"/>
          <p:cNvSpPr txBox="1"/>
          <p:nvPr/>
        </p:nvSpPr>
        <p:spPr>
          <a:xfrm>
            <a:off x="6744072" y="1232756"/>
            <a:ext cx="2375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/>
              <a:t>1:1</a:t>
            </a:r>
            <a:r>
              <a:rPr lang="ko-KR" altLang="en-US" sz="1000" dirty="0"/>
              <a:t>문의 클릭 시 </a:t>
            </a:r>
            <a:r>
              <a:rPr lang="ko-KR" altLang="en-US" sz="1000" dirty="0" smtClean="0"/>
              <a:t>문의 </a:t>
            </a:r>
            <a:r>
              <a:rPr lang="ko-KR" altLang="en-US" sz="1000" dirty="0"/>
              <a:t>페이지로 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6100" y="196441"/>
            <a:ext cx="2448272" cy="63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제목과 답변여부가 표시됩니다</a:t>
            </a:r>
            <a:r>
              <a:rPr lang="en-US" altLang="ko-KR" sz="900"/>
              <a:t>.</a:t>
            </a:r>
          </a:p>
          <a:p>
            <a:pPr lvl="0">
              <a:defRPr/>
            </a:pPr>
            <a:r>
              <a:rPr lang="ko-KR" altLang="en-US" sz="900"/>
              <a:t>제목 클릭 시 상세페이지로 이동하며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답변이 있다면 </a:t>
            </a:r>
            <a:r>
              <a:rPr lang="en-US" altLang="ko-KR" sz="900"/>
              <a:t>O, </a:t>
            </a:r>
            <a:r>
              <a:rPr lang="ko-KR" altLang="en-US" sz="900"/>
              <a:t>답변이 없다면</a:t>
            </a:r>
            <a:r>
              <a:rPr lang="en-US" altLang="ko-KR" sz="900"/>
              <a:t> X</a:t>
            </a:r>
            <a:r>
              <a:rPr lang="ko-KR" altLang="en-US" sz="900"/>
              <a:t> 로</a:t>
            </a:r>
          </a:p>
          <a:p>
            <a:pPr lvl="0">
              <a:defRPr/>
            </a:pPr>
            <a:r>
              <a:rPr lang="ko-KR" altLang="en-US" sz="900"/>
              <a:t>표시됩니다</a:t>
            </a:r>
            <a:r>
              <a:rPr lang="en-US" altLang="ko-KR" sz="9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231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2" cy="382235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339916" y="3789040"/>
            <a:ext cx="97210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81055" y="11630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3125" y="1163025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7143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303912" y="35019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707654"/>
            <a:ext cx="2167332" cy="3954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Footer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991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80076" y="17806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23792" y="1088740"/>
            <a:ext cx="2220416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3899756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3" name="TextBox 22"/>
          <p:cNvSpPr txBox="1"/>
          <p:nvPr/>
        </p:nvSpPr>
        <p:spPr>
          <a:xfrm>
            <a:off x="7068108" y="2355037"/>
            <a:ext cx="2010996" cy="2433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페이징 처리 하였습니다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(10</a:t>
            </a:r>
            <a:r>
              <a:rPr lang="ko-KR" altLang="en-US" sz="1000"/>
              <a:t>개씩</a:t>
            </a:r>
            <a:r>
              <a:rPr lang="en-US" altLang="ko-KR" sz="1000"/>
              <a:t>)</a:t>
            </a:r>
          </a:p>
        </p:txBody>
      </p:sp>
      <p:sp>
        <p:nvSpPr>
          <p:cNvPr id="54" name="타원 26"/>
          <p:cNvSpPr/>
          <p:nvPr/>
        </p:nvSpPr>
        <p:spPr>
          <a:xfrm>
            <a:off x="6780076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5" name="타원 16"/>
          <p:cNvSpPr/>
          <p:nvPr/>
        </p:nvSpPr>
        <p:spPr>
          <a:xfrm>
            <a:off x="3324671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611724" y="2924944"/>
            <a:ext cx="61206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80828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8" name="TextBox 22"/>
          <p:cNvSpPr txBox="1"/>
          <p:nvPr/>
        </p:nvSpPr>
        <p:spPr>
          <a:xfrm>
            <a:off x="2566548" y="1869041"/>
            <a:ext cx="397104" cy="195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클릭</a:t>
            </a:r>
          </a:p>
        </p:txBody>
      </p:sp>
      <p:cxnSp>
        <p:nvCxnSpPr>
          <p:cNvPr id="59" name="직선 연결선 28"/>
          <p:cNvCxnSpPr/>
          <p:nvPr/>
        </p:nvCxnSpPr>
        <p:spPr>
          <a:xfrm>
            <a:off x="6888328" y="27031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22"/>
          <p:cNvSpPr txBox="1"/>
          <p:nvPr/>
        </p:nvSpPr>
        <p:spPr>
          <a:xfrm>
            <a:off x="6708068" y="2888940"/>
            <a:ext cx="2484276" cy="39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문의글은 사용자만 등록 할 수 있으며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관리자는 문의글에 답변만 할 수 있습니다</a:t>
            </a:r>
            <a:r>
              <a:rPr lang="en-US" altLang="ko-KR" sz="100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39" y="3219822"/>
            <a:ext cx="2911535" cy="12114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0876"/>
            <a:ext cx="6564052" cy="360826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51484" y="1304764"/>
            <a:ext cx="4860540" cy="19442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5" name="타원 16"/>
          <p:cNvSpPr/>
          <p:nvPr/>
        </p:nvSpPr>
        <p:spPr>
          <a:xfrm>
            <a:off x="1163452" y="13407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9" name="타원 16"/>
          <p:cNvSpPr/>
          <p:nvPr/>
        </p:nvSpPr>
        <p:spPr>
          <a:xfrm>
            <a:off x="5196879" y="26369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19936" y="2672916"/>
            <a:ext cx="468052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414501"/>
            <a:ext cx="2340260" cy="7345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3612" y="3429000"/>
            <a:ext cx="2304256" cy="72008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83332" y="3392996"/>
            <a:ext cx="4860540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5" name="타원 16"/>
          <p:cNvSpPr/>
          <p:nvPr/>
        </p:nvSpPr>
        <p:spPr>
          <a:xfrm>
            <a:off x="84311" y="31059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23891" y="2960948"/>
            <a:ext cx="468053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8" name="타원 16"/>
          <p:cNvSpPr/>
          <p:nvPr/>
        </p:nvSpPr>
        <p:spPr>
          <a:xfrm>
            <a:off x="4836839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0188" y="4005064"/>
            <a:ext cx="2423964" cy="1020771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6722191" y="2789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46" name="직선 연결선 45"/>
          <p:cNvCxnSpPr/>
          <p:nvPr/>
        </p:nvCxnSpPr>
        <p:spPr>
          <a:xfrm>
            <a:off x="6835925" y="85500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21212" y="9782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8" name="직선 연결선 28"/>
          <p:cNvCxnSpPr/>
          <p:nvPr/>
        </p:nvCxnSpPr>
        <p:spPr>
          <a:xfrm>
            <a:off x="6852324" y="1463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24092" y="978282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답변삭제를 위한</a:t>
            </a:r>
          </a:p>
          <a:p>
            <a:pPr lvl="0">
              <a:defRPr/>
            </a:pPr>
            <a:r>
              <a:rPr lang="ko-KR" altLang="en-US" sz="900"/>
              <a:t>알림창이 나타납니다</a:t>
            </a:r>
            <a:r>
              <a:rPr lang="en-US" altLang="ko-KR" sz="900"/>
              <a:t>.</a:t>
            </a:r>
            <a:endParaRPr sz="900"/>
          </a:p>
        </p:txBody>
      </p:sp>
      <p:sp>
        <p:nvSpPr>
          <p:cNvPr id="50" name="TextBox 22"/>
          <p:cNvSpPr txBox="1"/>
          <p:nvPr/>
        </p:nvSpPr>
        <p:spPr>
          <a:xfrm>
            <a:off x="6924092" y="1607706"/>
            <a:ext cx="241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확인버튼을 누를 시 삭제가 되고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취소를 누를 시 삭제가 되지 않습니다</a:t>
            </a:r>
            <a:r>
              <a:rPr lang="en-US" altLang="ko-KR" sz="900"/>
              <a:t>.</a:t>
            </a:r>
          </a:p>
        </p:txBody>
      </p:sp>
      <p:sp>
        <p:nvSpPr>
          <p:cNvPr id="51" name="타원 26"/>
          <p:cNvSpPr/>
          <p:nvPr/>
        </p:nvSpPr>
        <p:spPr>
          <a:xfrm>
            <a:off x="6722191" y="16086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22"/>
          <p:cNvSpPr txBox="1"/>
          <p:nvPr/>
        </p:nvSpPr>
        <p:spPr>
          <a:xfrm>
            <a:off x="6924092" y="217983"/>
            <a:ext cx="2448272" cy="50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작성자</a:t>
            </a:r>
            <a:r>
              <a:rPr lang="en-US" altLang="ko-KR" sz="900"/>
              <a:t>,</a:t>
            </a:r>
            <a:r>
              <a:rPr lang="ko-KR" altLang="en-US" sz="900"/>
              <a:t> 작성일</a:t>
            </a:r>
            <a:r>
              <a:rPr lang="en-US" altLang="ko-KR" sz="900"/>
              <a:t>,</a:t>
            </a:r>
            <a:r>
              <a:rPr lang="ko-KR" altLang="en-US" sz="900"/>
              <a:t> 제목</a:t>
            </a:r>
            <a:r>
              <a:rPr lang="en-US" altLang="ko-KR" sz="900"/>
              <a:t>,</a:t>
            </a:r>
            <a:r>
              <a:rPr lang="ko-KR" altLang="en-US" sz="900"/>
              <a:t> 내용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관리자의 답변여부가 나타나며 답변이 </a:t>
            </a:r>
          </a:p>
          <a:p>
            <a:pPr lvl="0">
              <a:defRPr/>
            </a:pPr>
            <a:r>
              <a:rPr lang="ko-KR" altLang="en-US" sz="900"/>
              <a:t>등록되어 있다면</a:t>
            </a:r>
            <a:r>
              <a:rPr lang="en-US" altLang="ko-KR" sz="900"/>
              <a:t>,</a:t>
            </a:r>
            <a:r>
              <a:rPr lang="ko-KR" altLang="en-US" sz="900"/>
              <a:t> 답변삭제 버튼이 보입니다</a:t>
            </a:r>
            <a:r>
              <a:rPr lang="en-US" altLang="ko-KR" sz="900"/>
              <a:t>.</a:t>
            </a:r>
          </a:p>
        </p:txBody>
      </p:sp>
      <p:cxnSp>
        <p:nvCxnSpPr>
          <p:cNvPr id="53" name="직선 연결선 28"/>
          <p:cNvCxnSpPr/>
          <p:nvPr/>
        </p:nvCxnSpPr>
        <p:spPr>
          <a:xfrm>
            <a:off x="6852084" y="20757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26"/>
          <p:cNvSpPr/>
          <p:nvPr/>
        </p:nvSpPr>
        <p:spPr>
          <a:xfrm>
            <a:off x="6721212" y="2220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24092" y="2202418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39502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16080" y="4115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786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32104" y="374550"/>
            <a:ext cx="2116428" cy="39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답변삭제로 인하여 답변여부가 </a:t>
            </a:r>
            <a:r>
              <a:rPr lang="en-US" altLang="ko-KR" sz="1000"/>
              <a:t>X </a:t>
            </a:r>
            <a:r>
              <a:rPr lang="ko-KR" altLang="en-US" sz="1000"/>
              <a:t>로 </a:t>
            </a:r>
          </a:p>
          <a:p>
            <a:pPr lvl="0">
              <a:defRPr/>
            </a:pPr>
            <a:r>
              <a:rPr lang="ko-KR" altLang="en-US" sz="1000"/>
              <a:t>바뀐것을 확인 하실 수 있습니다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4264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한만제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상품리스트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헤더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6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55776" y="806343"/>
            <a:ext cx="1728192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35696" y="819130"/>
            <a:ext cx="273363" cy="8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1562137"/>
            <a:ext cx="381642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552" y="1912881"/>
            <a:ext cx="3816424" cy="118800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552" y="2139702"/>
            <a:ext cx="6264696" cy="288032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9552" y="3039802"/>
            <a:ext cx="2988000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552" y="3543858"/>
            <a:ext cx="705678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5208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672" y="974798"/>
            <a:ext cx="5478707" cy="3822354"/>
          </a:xfrm>
          <a:prstGeom prst="rect">
            <a:avLst/>
          </a:prstGeom>
        </p:spPr>
      </p:pic>
      <p:sp>
        <p:nvSpPr>
          <p:cNvPr id="39" name="타원 26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768484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16"/>
          <p:cNvSpPr/>
          <p:nvPr/>
        </p:nvSpPr>
        <p:spPr>
          <a:xfrm>
            <a:off x="5088867" y="29259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375920" y="2996952"/>
            <a:ext cx="39604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48264" y="418607"/>
            <a:ext cx="2297832" cy="39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답변쓰기에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endParaRPr sz="1000"/>
          </a:p>
        </p:txBody>
      </p:sp>
      <p:sp>
        <p:nvSpPr>
          <p:cNvPr id="64" name="TextBox 22"/>
          <p:cNvSpPr txBox="1"/>
          <p:nvPr/>
        </p:nvSpPr>
        <p:spPr>
          <a:xfrm>
            <a:off x="6948264" y="1131590"/>
            <a:ext cx="2411760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답변이 있을 때 답변쓰기 버튼 클릭 시</a:t>
            </a:r>
          </a:p>
          <a:p>
            <a:pPr lvl="0">
              <a:defRPr/>
            </a:pPr>
            <a:r>
              <a:rPr lang="ko-KR" altLang="en-US" sz="1000"/>
              <a:t>답변글이 있다는 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332" y="3176972"/>
            <a:ext cx="2376264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6" name="타원 16"/>
          <p:cNvSpPr/>
          <p:nvPr/>
        </p:nvSpPr>
        <p:spPr>
          <a:xfrm>
            <a:off x="84311" y="28899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206291"/>
            <a:ext cx="2376264" cy="7267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4522" y="3144663"/>
            <a:ext cx="2047341" cy="11124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04453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53063" y="3755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68108" y="339502"/>
            <a:ext cx="1848492" cy="391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답변여부가 </a:t>
            </a:r>
            <a:r>
              <a:rPr lang="en-US" altLang="ko-KR" sz="1000"/>
              <a:t>X </a:t>
            </a:r>
            <a:r>
              <a:rPr lang="ko-KR" altLang="en-US" sz="1000"/>
              <a:t>인</a:t>
            </a:r>
            <a:r>
              <a:rPr lang="en-US" altLang="ko-KR" sz="1000"/>
              <a:t> </a:t>
            </a:r>
            <a:r>
              <a:rPr lang="ko-KR" altLang="en-US" sz="1000"/>
              <a:t>문의사항으로 </a:t>
            </a:r>
          </a:p>
          <a:p>
            <a:pPr lvl="0">
              <a:defRPr/>
            </a:pPr>
            <a:r>
              <a:rPr lang="ko-KR" altLang="en-US" sz="1000"/>
              <a:t>이동하겠습니다</a:t>
            </a:r>
            <a:r>
              <a:rPr lang="en-US" altLang="ko-KR" sz="100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0" y="1001693"/>
            <a:ext cx="5092279" cy="37594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8064" y="2856146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5480" y="2312876"/>
            <a:ext cx="4956720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35696" y="2756384"/>
            <a:ext cx="3816424" cy="31942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744072" y="3650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8702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84268" y="30524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등록된 답변이 없다면</a:t>
            </a:r>
            <a:r>
              <a:rPr lang="en-US" altLang="ko-KR" sz="900"/>
              <a:t>,</a:t>
            </a:r>
            <a:r>
              <a:rPr lang="ko-KR" altLang="en-US" sz="900"/>
              <a:t> 관리자답변란에</a:t>
            </a:r>
          </a:p>
          <a:p>
            <a:pPr lvl="0">
              <a:defRPr/>
            </a:pPr>
            <a:r>
              <a:rPr lang="ko-KR" altLang="en-US" sz="900"/>
              <a:t>답변쓰기 버튼이 보입니다</a:t>
            </a:r>
            <a:r>
              <a:rPr lang="en-US" altLang="ko-KR" sz="90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4268" y="1014084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smtClean="0"/>
              <a:t>답변등</a:t>
            </a:r>
            <a:r>
              <a:rPr lang="ko-KR" altLang="en-US" sz="900"/>
              <a:t>록</a:t>
            </a:r>
            <a:r>
              <a:rPr lang="ko-KR" altLang="en-US" sz="900" smtClean="0"/>
              <a:t> </a:t>
            </a:r>
            <a:r>
              <a:rPr lang="ko-KR" altLang="en-US" sz="900"/>
              <a:t>버튼을 클릭 시 답변을 입력</a:t>
            </a:r>
          </a:p>
          <a:p>
            <a:pPr lvl="0">
              <a:defRPr/>
            </a:pPr>
            <a:r>
              <a:rPr lang="ko-KR" altLang="en-US" sz="900" dirty="0"/>
              <a:t>할 수 있는 텍스트 필드가 생성됩니다</a:t>
            </a:r>
            <a:r>
              <a:rPr lang="en-US" altLang="ko-KR" sz="900" dirty="0"/>
              <a:t>.</a:t>
            </a:r>
          </a:p>
        </p:txBody>
      </p:sp>
      <p:sp>
        <p:nvSpPr>
          <p:cNvPr id="24" name="타원 26"/>
          <p:cNvSpPr/>
          <p:nvPr/>
        </p:nvSpPr>
        <p:spPr>
          <a:xfrm>
            <a:off x="6744072" y="1699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25" name="직선 연결선 28"/>
          <p:cNvCxnSpPr/>
          <p:nvPr/>
        </p:nvCxnSpPr>
        <p:spPr>
          <a:xfrm>
            <a:off x="6816080" y="1518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84268" y="162635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 클릭 시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  <a:r>
              <a:rPr lang="ko-KR" altLang="en-US" sz="900"/>
              <a:t> </a:t>
            </a:r>
          </a:p>
        </p:txBody>
      </p:sp>
      <p:sp>
        <p:nvSpPr>
          <p:cNvPr id="28" name="타원 26"/>
          <p:cNvSpPr/>
          <p:nvPr/>
        </p:nvSpPr>
        <p:spPr>
          <a:xfrm>
            <a:off x="6744072" y="10664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4" name="타원 16"/>
          <p:cNvSpPr/>
          <p:nvPr/>
        </p:nvSpPr>
        <p:spPr>
          <a:xfrm>
            <a:off x="48600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타원 16"/>
          <p:cNvSpPr/>
          <p:nvPr/>
        </p:nvSpPr>
        <p:spPr>
          <a:xfrm>
            <a:off x="4535996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dirty="0"/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84068" y="3183818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30" name="타원 29"/>
          <p:cNvSpPr/>
          <p:nvPr/>
        </p:nvSpPr>
        <p:spPr>
          <a:xfrm>
            <a:off x="6817059" y="378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8805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32104" y="315535"/>
            <a:ext cx="2052228" cy="388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버튼을 클릭 하여 나타난</a:t>
            </a:r>
          </a:p>
          <a:p>
            <a:pPr lvl="0">
              <a:defRPr/>
            </a:pPr>
            <a:r>
              <a:rPr lang="ko-KR" altLang="en-US" sz="1000"/>
              <a:t>답변등록 버튼과 입력창 입니다</a:t>
            </a:r>
            <a:r>
              <a:rPr lang="en-US" altLang="ko-KR" sz="100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32104" y="1060561"/>
            <a:ext cx="1908212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817059" y="10975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32104" y="1780641"/>
            <a:ext cx="2232248" cy="54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답변이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답변이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38" name="직선 연결선 28"/>
          <p:cNvCxnSpPr/>
          <p:nvPr/>
        </p:nvCxnSpPr>
        <p:spPr>
          <a:xfrm>
            <a:off x="6852084" y="160062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26"/>
          <p:cNvSpPr/>
          <p:nvPr/>
        </p:nvSpPr>
        <p:spPr>
          <a:xfrm>
            <a:off x="6817059" y="18176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0" name="타원 26"/>
          <p:cNvSpPr/>
          <p:nvPr/>
        </p:nvSpPr>
        <p:spPr>
          <a:xfrm>
            <a:off x="6816080" y="260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cxnSp>
        <p:nvCxnSpPr>
          <p:cNvPr id="41" name="직선 연결선 28"/>
          <p:cNvCxnSpPr/>
          <p:nvPr/>
        </p:nvCxnSpPr>
        <p:spPr>
          <a:xfrm>
            <a:off x="6816080" y="242871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96100" y="2609768"/>
            <a:ext cx="223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버튼기능에 대한 소스입니다</a:t>
            </a:r>
            <a:r>
              <a:rPr lang="en-US" altLang="ko-KR" sz="1000"/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" y="1044543"/>
            <a:ext cx="6516215" cy="3759455"/>
          </a:xfrm>
          <a:prstGeom prst="rect">
            <a:avLst/>
          </a:prstGeom>
        </p:spPr>
      </p:pic>
      <p:sp>
        <p:nvSpPr>
          <p:cNvPr id="43" name="타원 16"/>
          <p:cNvSpPr/>
          <p:nvPr/>
        </p:nvSpPr>
        <p:spPr>
          <a:xfrm>
            <a:off x="5268887" y="28169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627948" y="2895786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15480" y="2312876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6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8540" y="3209181"/>
            <a:ext cx="4905264" cy="7187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8" name="타원 16"/>
          <p:cNvSpPr/>
          <p:nvPr/>
        </p:nvSpPr>
        <p:spPr>
          <a:xfrm>
            <a:off x="-2022" y="3245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260" y="3219475"/>
            <a:ext cx="2304256" cy="68312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1790" y="3243833"/>
            <a:ext cx="2162014" cy="64860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59695" y="3933056"/>
            <a:ext cx="3240360" cy="1224136"/>
          </a:xfrm>
          <a:prstGeom prst="rect">
            <a:avLst/>
          </a:prstGeom>
        </p:spPr>
      </p:pic>
      <p:sp>
        <p:nvSpPr>
          <p:cNvPr id="52" name="타원 16"/>
          <p:cNvSpPr/>
          <p:nvPr/>
        </p:nvSpPr>
        <p:spPr>
          <a:xfrm>
            <a:off x="3071664" y="39690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16080" y="411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28047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2" name="TextBox 22"/>
          <p:cNvSpPr txBox="1"/>
          <p:nvPr/>
        </p:nvSpPr>
        <p:spPr>
          <a:xfrm>
            <a:off x="7032104" y="375737"/>
            <a:ext cx="1963747" cy="395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해당글의 답변여부가 변경된 것을</a:t>
            </a:r>
          </a:p>
          <a:p>
            <a:pPr lvl="0">
              <a:defRPr/>
            </a:pPr>
            <a:r>
              <a:rPr lang="ko-KR" altLang="en-US" sz="1000"/>
              <a:t>확인하실 수 있습니다</a:t>
            </a:r>
            <a:r>
              <a:rPr lang="en-US" altLang="ko-KR" sz="1000"/>
              <a:t>.</a:t>
            </a:r>
          </a:p>
        </p:txBody>
      </p:sp>
      <p:sp>
        <p:nvSpPr>
          <p:cNvPr id="64" name="TextBox 22"/>
          <p:cNvSpPr txBox="1"/>
          <p:nvPr/>
        </p:nvSpPr>
        <p:spPr>
          <a:xfrm>
            <a:off x="6636060" y="1240974"/>
            <a:ext cx="2520280" cy="24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0428" y="411510"/>
            <a:ext cx="2275344" cy="695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사업자는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              </a:t>
            </a: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22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87345" y="1239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711"/>
          <a:stretch/>
        </p:blipFill>
        <p:spPr>
          <a:xfrm>
            <a:off x="0" y="1016732"/>
            <a:ext cx="6355080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36060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9753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5518" y="339502"/>
            <a:ext cx="2068814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</a:t>
            </a:r>
            <a:r>
              <a:rPr lang="en-US" altLang="ko-KR" sz="1000"/>
              <a:t>1:1</a:t>
            </a:r>
            <a:r>
              <a:rPr lang="ko-KR" altLang="en-US" sz="1000"/>
              <a:t>문의으로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491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772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600"/>
          <a:stretch>
            <a:fillRect/>
          </a:stretch>
        </p:blipFill>
        <p:spPr>
          <a:xfrm>
            <a:off x="0" y="1088739"/>
            <a:ext cx="636270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06677"/>
            <a:ext cx="6564052" cy="3379564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591944" y="274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15980" y="2780928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84268" y="483518"/>
            <a:ext cx="2484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 본인이 입력한 문의사항입니다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84268" y="1070936"/>
            <a:ext cx="2448272" cy="38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 클릭 시 문의하기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71" name="타원 26"/>
          <p:cNvSpPr/>
          <p:nvPr/>
        </p:nvSpPr>
        <p:spPr>
          <a:xfrm>
            <a:off x="6781055" y="1095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79" name="직선 연결선 28"/>
          <p:cNvCxnSpPr/>
          <p:nvPr/>
        </p:nvCxnSpPr>
        <p:spPr>
          <a:xfrm>
            <a:off x="6852084" y="1635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0118" y="44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47480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27675"/>
            <a:ext cx="6564052" cy="3337567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484911" y="26738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699956" y="2888940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79663" y="411510"/>
            <a:ext cx="2448272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79663" y="1126066"/>
            <a:ext cx="2412268" cy="544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문의가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문의가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85" name="직선 연결선 28"/>
          <p:cNvCxnSpPr/>
          <p:nvPr/>
        </p:nvCxnSpPr>
        <p:spPr>
          <a:xfrm>
            <a:off x="6763879" y="1794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790118" y="11620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17115" y="3274504"/>
            <a:ext cx="4914789" cy="69455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4984"/>
            <a:ext cx="2304256" cy="681612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91644" y="3284984"/>
            <a:ext cx="2307480" cy="6840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361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081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687" y="1206677"/>
            <a:ext cx="6337318" cy="337956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85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등록된 모습입니다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관리자와 사용자의 기능의 차이점을 </a:t>
            </a:r>
          </a:p>
          <a:p>
            <a:pPr lvl="0">
              <a:defRPr/>
            </a:pPr>
            <a:r>
              <a:rPr lang="ko-KR" altLang="en-US" sz="1000"/>
              <a:t>알아보기  위해 관리자의 문의사항과 </a:t>
            </a:r>
          </a:p>
          <a:p>
            <a:pPr lvl="0">
              <a:defRPr/>
            </a:pPr>
            <a:r>
              <a:rPr lang="ko-KR" altLang="en-US" sz="1000"/>
              <a:t>비교해보겠습니다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4887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고종륜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마이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정보수정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매출확인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예약확인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799993"/>
            <a:ext cx="8922461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74668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35896" y="863268"/>
            <a:ext cx="6480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1560" y="2434312"/>
            <a:ext cx="6840760" cy="28803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1560" y="3062650"/>
            <a:ext cx="6840760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1560" y="3651870"/>
            <a:ext cx="6840760" cy="14401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1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1231" y="42877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107684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6678"/>
            <a:ext cx="6564052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56276" y="411510"/>
            <a:ext cx="2484276" cy="54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관리자는 모든 문의사항을 확인할 수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1104" y="3730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22337"/>
            <a:ext cx="6269000" cy="334313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76648" y="406403"/>
            <a:ext cx="2484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사용자는 모든 문의사항을 확인 할 수</a:t>
            </a:r>
          </a:p>
          <a:p>
            <a:pPr lvl="0">
              <a:defRPr/>
            </a:pPr>
            <a:r>
              <a:rPr lang="ko-KR" altLang="en-US" sz="1000"/>
              <a:t>없으면</a:t>
            </a:r>
            <a:r>
              <a:rPr lang="en-US" altLang="ko-KR" sz="1000"/>
              <a:t>,</a:t>
            </a:r>
            <a:r>
              <a:rPr lang="ko-KR" altLang="en-US" sz="1000"/>
              <a:t> 본인이 작성한 문의 사항만</a:t>
            </a:r>
          </a:p>
          <a:p>
            <a:pPr lvl="0">
              <a:defRPr/>
            </a:pPr>
            <a:r>
              <a:rPr lang="ko-KR" altLang="en-US" sz="1000"/>
              <a:t>확인 및 삭제 할 수 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5015880" y="2321260"/>
            <a:ext cx="171636" cy="20764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98332" y="5406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06678"/>
            <a:ext cx="6269000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12260" y="531426"/>
            <a:ext cx="24842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방금전 관리자가 답글을 달아</a:t>
            </a:r>
          </a:p>
          <a:p>
            <a:pPr lvl="0">
              <a:defRPr/>
            </a:pPr>
            <a:r>
              <a:rPr lang="ko-KR" altLang="en-US" sz="1100"/>
              <a:t>주었습니다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r>
              <a:rPr lang="ko-KR" altLang="en-US" sz="1100"/>
              <a:t>답글이 달린 문의를 삭제하겠습니다</a:t>
            </a:r>
            <a:r>
              <a:rPr lang="en-US" altLang="ko-KR" sz="11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2276872"/>
            <a:ext cx="4716524" cy="28803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91444" y="2313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0252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4728" y="83671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400"/>
          <a:stretch>
            <a:fillRect/>
          </a:stretch>
        </p:blipFill>
        <p:spPr>
          <a:xfrm>
            <a:off x="0" y="1227676"/>
            <a:ext cx="6507480" cy="3353452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970475" y="28539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096000" y="3140968"/>
            <a:ext cx="32403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56276" y="199698"/>
            <a:ext cx="2484276" cy="25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100"/>
          </a:p>
        </p:txBody>
      </p:sp>
      <p:sp>
        <p:nvSpPr>
          <p:cNvPr id="83" name="TextBox 82"/>
          <p:cNvSpPr txBox="1"/>
          <p:nvPr/>
        </p:nvSpPr>
        <p:spPr>
          <a:xfrm>
            <a:off x="7079136" y="260648"/>
            <a:ext cx="24482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/>
              <a:t>버튼을 </a:t>
            </a:r>
            <a:r>
              <a:rPr lang="ko-KR" altLang="en-US" sz="1100"/>
              <a:t>누르면 </a:t>
            </a:r>
            <a:r>
              <a:rPr lang="ko-KR" altLang="en-US" sz="1100" smtClean="0"/>
              <a:t>답변삭제를</a:t>
            </a:r>
            <a:endParaRPr lang="ko-KR" altLang="en-US" sz="1100" dirty="0"/>
          </a:p>
          <a:p>
            <a:pPr lvl="0">
              <a:defRPr/>
            </a:pPr>
            <a:r>
              <a:rPr lang="ko-KR" altLang="en-US" sz="1100" dirty="0"/>
              <a:t>위한 </a:t>
            </a:r>
            <a:r>
              <a:rPr lang="ko-KR" altLang="en-US" sz="1100" dirty="0" err="1"/>
              <a:t>알림창이</a:t>
            </a:r>
            <a:r>
              <a:rPr lang="ko-KR" altLang="en-US" sz="1100" dirty="0"/>
              <a:t> 나타납니다</a:t>
            </a:r>
            <a:r>
              <a:rPr lang="en-US" altLang="ko-KR" sz="1100" dirty="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79136" y="1016732"/>
            <a:ext cx="2412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클릭 시</a:t>
            </a:r>
          </a:p>
          <a:p>
            <a:pPr lvl="0">
              <a:defRPr/>
            </a:pPr>
            <a:r>
              <a:rPr lang="ko-KR" altLang="en-US" sz="1100"/>
              <a:t>문의가</a:t>
            </a:r>
            <a:r>
              <a:rPr lang="en-US" altLang="ko-KR" sz="1100"/>
              <a:t> </a:t>
            </a:r>
            <a:r>
              <a:rPr lang="ko-KR" altLang="en-US" sz="1100"/>
              <a:t>삭제되고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취소버튼을 클릭 시</a:t>
            </a:r>
          </a:p>
          <a:p>
            <a:pPr lvl="0">
              <a:defRPr/>
            </a:pPr>
            <a:r>
              <a:rPr lang="ko-KR" altLang="en-US" sz="1100"/>
              <a:t>문의가 삭제 되지  않습니다</a:t>
            </a:r>
            <a:r>
              <a:rPr lang="en-US" altLang="ko-KR" sz="1100"/>
              <a:t>.</a:t>
            </a:r>
            <a:endParaRPr sz="1200"/>
          </a:p>
        </p:txBody>
      </p:sp>
      <p:cxnSp>
        <p:nvCxnSpPr>
          <p:cNvPr id="85" name="직선 연결선 28"/>
          <p:cNvCxnSpPr/>
          <p:nvPr/>
        </p:nvCxnSpPr>
        <p:spPr>
          <a:xfrm>
            <a:off x="6886891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840252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7824"/>
            <a:ext cx="2304256" cy="67292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42828" y="3284984"/>
            <a:ext cx="2253072" cy="672930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317115" y="3274504"/>
            <a:ext cx="4914789" cy="6585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25370" y="3645024"/>
            <a:ext cx="1530170" cy="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780076" y="2055138"/>
            <a:ext cx="2412268" cy="160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사용자는 문의글 쓰기</a:t>
            </a:r>
            <a:r>
              <a:rPr lang="en-US" altLang="ko-KR" sz="1100"/>
              <a:t>,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관리자는 문의글 답글달기로 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기능이 나누어져 있어 사용자는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댓글이 있는 상태에서도 삭제가 가능하게 구현하였습니다</a:t>
            </a:r>
            <a:r>
              <a:rPr lang="en-US" altLang="ko-KR" sz="1100"/>
              <a:t>.</a:t>
            </a:r>
            <a:r>
              <a:rPr lang="ko-KR" altLang="en-US" sz="1100"/>
              <a:t> 댓글이 없어도 물론 삭제 가능합니다</a:t>
            </a:r>
            <a:r>
              <a:rPr lang="en-US" altLang="ko-KR" sz="110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71466" y="3833748"/>
            <a:ext cx="2848769" cy="132344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3764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4058"/>
            <a:ext cx="6564052" cy="329775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삭제 된 모습을 확인 하실 수 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932548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199456" y="18448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525952" y="2132856"/>
            <a:ext cx="2880320" cy="3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기능을 끝으로 </a:t>
            </a:r>
          </a:p>
          <a:p>
            <a:pPr lvl="0">
              <a:defRPr/>
            </a:pPr>
            <a:r>
              <a:rPr lang="ko-KR" altLang="en-US" sz="1000"/>
              <a:t>공지사항</a:t>
            </a:r>
            <a:r>
              <a:rPr lang="en-US" altLang="ko-KR" sz="1000"/>
              <a:t>,</a:t>
            </a:r>
            <a:r>
              <a:rPr lang="ko-KR" altLang="en-US" sz="1000"/>
              <a:t> 문의 기능의 설명을 마치겠습니다</a:t>
            </a:r>
            <a:r>
              <a:rPr lang="en-US" altLang="ko-KR" sz="100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81504" y="2067694"/>
            <a:ext cx="3627856" cy="1010819"/>
            <a:chOff x="2778863" y="2067694"/>
            <a:chExt cx="362785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865020" y="2067694"/>
              <a:ext cx="34772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관리자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78863" y="2819547"/>
              <a:ext cx="362785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fo\Desktop\발표용 자료\savior푸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19" y="4155926"/>
            <a:ext cx="4234820" cy="8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\Desktop\발표용 자료\관리자로그인savi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03" y="815597"/>
            <a:ext cx="4074417" cy="3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관리자 로그인</a:t>
            </a:r>
          </a:p>
        </p:txBody>
      </p:sp>
      <p:sp>
        <p:nvSpPr>
          <p:cNvPr id="19" name="타원 18"/>
          <p:cNvSpPr/>
          <p:nvPr/>
        </p:nvSpPr>
        <p:spPr>
          <a:xfrm>
            <a:off x="1490949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또는 </a:t>
            </a:r>
            <a:r>
              <a:rPr lang="ko-KR" altLang="en-US" sz="1100" dirty="0" err="1"/>
              <a:t>엔터키를</a:t>
            </a:r>
            <a:r>
              <a:rPr lang="ko-KR" altLang="en-US" sz="1100" dirty="0"/>
              <a:t> 누르면</a:t>
            </a:r>
            <a:endParaRPr lang="en-US" altLang="ko-KR" sz="1100" dirty="0"/>
          </a:p>
          <a:p>
            <a:r>
              <a:rPr lang="ko-KR" altLang="en-US" sz="1100" dirty="0"/>
              <a:t>로그인 진행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성공하면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/>
              <a:t>‘</a:t>
            </a:r>
            <a:r>
              <a:rPr lang="en-US" altLang="ko-KR" sz="1100" dirty="0" err="1"/>
              <a:t>loginType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‘manager’</a:t>
            </a:r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348775"/>
            <a:ext cx="2101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아이디 또는 비밀번호</a:t>
            </a:r>
            <a:endParaRPr lang="en-US" altLang="ko-KR" sz="1100" dirty="0"/>
          </a:p>
          <a:p>
            <a:r>
              <a:rPr lang="ko-KR" altLang="en-US" sz="1100" dirty="0"/>
              <a:t>미 입력 또는 미 일치 시  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3263752" y="4166872"/>
            <a:ext cx="169417" cy="25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73456" y="815597"/>
            <a:ext cx="4407564" cy="3340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5616" y="4417921"/>
            <a:ext cx="4464496" cy="674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572000" y="43549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5122" name="Picture 2" descr="C:\Users\alfo\Desktop\발표용 자료\관리자로그인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17" y="2803220"/>
            <a:ext cx="3094827" cy="9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9292" y="27036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32611" y="1920955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일반 관리자로 로그인 했을 때는</a:t>
            </a:r>
            <a:endParaRPr lang="en-US" altLang="ko-KR" sz="1100" dirty="0"/>
          </a:p>
          <a:p>
            <a:r>
              <a:rPr lang="ko-KR" altLang="en-US" sz="1100" dirty="0"/>
              <a:t>관리자</a:t>
            </a:r>
            <a:r>
              <a:rPr lang="en-US" altLang="ko-KR" sz="1100" dirty="0"/>
              <a:t>footer</a:t>
            </a:r>
            <a:r>
              <a:rPr lang="ko-KR" altLang="en-US" sz="1100" dirty="0"/>
              <a:t>에 아무 </a:t>
            </a:r>
            <a:r>
              <a:rPr lang="en-US" altLang="ko-KR" sz="1100" dirty="0"/>
              <a:t>anchor</a:t>
            </a:r>
            <a:r>
              <a:rPr lang="ko-KR" altLang="en-US" sz="1100" dirty="0"/>
              <a:t>도</a:t>
            </a:r>
            <a:endParaRPr lang="en-US" altLang="ko-KR" sz="1100" dirty="0"/>
          </a:p>
          <a:p>
            <a:r>
              <a:rPr lang="ko-KR" altLang="en-US" sz="1100" dirty="0"/>
              <a:t>나오지 않음</a:t>
            </a:r>
            <a:endParaRPr lang="en-US" altLang="ko-KR" sz="1100" dirty="0"/>
          </a:p>
        </p:txBody>
      </p:sp>
      <p:sp>
        <p:nvSpPr>
          <p:cNvPr id="25" name="타원 24"/>
          <p:cNvSpPr/>
          <p:nvPr/>
        </p:nvSpPr>
        <p:spPr>
          <a:xfrm>
            <a:off x="6876256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76256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331" y="770389"/>
            <a:ext cx="4795741" cy="43731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발표용 자료\관리자로그인창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9" y="812779"/>
            <a:ext cx="4507709" cy="42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89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최초관리자인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</a:t>
            </a:r>
            <a:endParaRPr lang="en-US" altLang="ko-KR" sz="1100" dirty="0"/>
          </a:p>
          <a:p>
            <a:r>
              <a:rPr lang="ko-KR" altLang="en-US" sz="1100" dirty="0"/>
              <a:t>로그인 했을 경우에 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en-US" altLang="ko-KR" sz="1100" dirty="0"/>
              <a:t>footer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r>
              <a:rPr lang="ko-KR" altLang="en-US" sz="1100" dirty="0"/>
              <a:t>관리자 등록과 관리자 관리</a:t>
            </a:r>
            <a:endParaRPr lang="en-US" altLang="ko-KR" sz="1100" dirty="0"/>
          </a:p>
          <a:p>
            <a:r>
              <a:rPr lang="en-US" altLang="ko-KR" sz="1100" dirty="0"/>
              <a:t>Anchor</a:t>
            </a:r>
            <a:r>
              <a:rPr lang="ko-KR" altLang="en-US" sz="1100" dirty="0"/>
              <a:t>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55776" y="3640456"/>
            <a:ext cx="3846114" cy="809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alfo\Desktop\발표용 자료\admin푸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54" y="3691980"/>
            <a:ext cx="3329236" cy="7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5378716" y="35149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최초 관리자 로그인</a:t>
            </a:r>
          </a:p>
        </p:txBody>
      </p:sp>
      <p:sp>
        <p:nvSpPr>
          <p:cNvPr id="8" name="위로 굽은 화살표 7"/>
          <p:cNvSpPr/>
          <p:nvPr/>
        </p:nvSpPr>
        <p:spPr>
          <a:xfrm>
            <a:off x="5486973" y="4625973"/>
            <a:ext cx="579928" cy="2880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80350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5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\Desktop\발표용 자료\로그인시(헤더+메인+푸터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58" y="888953"/>
            <a:ext cx="4323578" cy="41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6391" y="483518"/>
            <a:ext cx="1846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관리자가 처음 로그인 했을 때 </a:t>
            </a:r>
            <a:endParaRPr lang="en-US" altLang="ko-KR" sz="1000" dirty="0"/>
          </a:p>
          <a:p>
            <a:r>
              <a:rPr lang="ko-KR" altLang="en-US" sz="1000" dirty="0"/>
              <a:t>나오는 메인 창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Tiles</a:t>
            </a:r>
            <a:r>
              <a:rPr lang="ko-KR" altLang="en-US" sz="1000" dirty="0"/>
              <a:t>를 이용한 </a:t>
            </a:r>
            <a:r>
              <a:rPr lang="en-US" altLang="ko-KR" sz="1000" dirty="0"/>
              <a:t>header, main, </a:t>
            </a:r>
          </a:p>
          <a:p>
            <a:r>
              <a:rPr lang="en-US" altLang="ko-KR" sz="1000" dirty="0"/>
              <a:t>footer</a:t>
            </a:r>
            <a:r>
              <a:rPr lang="ko-KR" altLang="en-US" sz="1000" dirty="0"/>
              <a:t>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로고를 클릭하면 </a:t>
            </a:r>
            <a:endParaRPr lang="en-US" altLang="ko-KR" sz="1000" dirty="0"/>
          </a:p>
          <a:p>
            <a:r>
              <a:rPr lang="ko-KR" altLang="en-US" sz="1000" dirty="0"/>
              <a:t>사용자 메인 페이지로 이동</a:t>
            </a:r>
            <a:r>
              <a:rPr lang="en-US" altLang="ko-KR" sz="10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0272" y="1563638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r>
              <a:rPr lang="en-US" altLang="ko-KR" sz="1000" dirty="0"/>
              <a:t>, </a:t>
            </a:r>
            <a:r>
              <a:rPr lang="ko-KR" altLang="en-US" sz="1000" dirty="0"/>
              <a:t>로그아웃 시</a:t>
            </a:r>
            <a:endParaRPr lang="en-US" altLang="ko-KR" sz="1000" dirty="0"/>
          </a:p>
          <a:p>
            <a:r>
              <a:rPr lang="ko-KR" altLang="en-US" sz="1000" dirty="0"/>
              <a:t>모든 세션을 초기화 한 후 </a:t>
            </a:r>
            <a:endParaRPr lang="en-US" altLang="ko-KR" sz="1000" dirty="0"/>
          </a:p>
          <a:p>
            <a:r>
              <a:rPr lang="ko-KR" altLang="en-US" sz="1000" dirty="0"/>
              <a:t>메인 페이지로 이동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en-US" altLang="ko-KR" sz="1000" dirty="0" err="1"/>
              <a:t>loginType</a:t>
            </a:r>
            <a:r>
              <a:rPr lang="en-US" altLang="ko-KR" sz="1000" dirty="0"/>
              <a:t>’</a:t>
            </a:r>
            <a:r>
              <a:rPr lang="ko-KR" altLang="en-US" sz="1000" dirty="0"/>
              <a:t>세션이 없으면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main</a:t>
            </a:r>
            <a:r>
              <a:rPr lang="ko-KR" altLang="en-US" sz="1000" dirty="0"/>
              <a:t>대신 로그인 창이 뜸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5639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32240" y="1635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57764" y="257930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06408" y="888953"/>
            <a:ext cx="4523977" cy="4122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240" y="8150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1175358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929032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020272" y="26013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사이드는 </a:t>
            </a:r>
            <a:r>
              <a:rPr lang="en-US" altLang="ko-KR" sz="1000" dirty="0"/>
              <a:t>include</a:t>
            </a:r>
            <a:r>
              <a:rPr lang="ko-KR" altLang="en-US" sz="1000" dirty="0"/>
              <a:t>를 이용해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endParaRPr lang="en-US" altLang="ko-KR" sz="1000" dirty="0"/>
          </a:p>
        </p:txBody>
      </p:sp>
      <p:sp>
        <p:nvSpPr>
          <p:cNvPr id="20" name="타원 19"/>
          <p:cNvSpPr/>
          <p:nvPr/>
        </p:nvSpPr>
        <p:spPr>
          <a:xfrm>
            <a:off x="6732240" y="26882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31553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8264" y="3219822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일반회원관리 테이블은 아이디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연락처</a:t>
            </a:r>
            <a:r>
              <a:rPr lang="en-US" altLang="ko-KR" sz="1000" dirty="0"/>
              <a:t>, </a:t>
            </a:r>
            <a:r>
              <a:rPr lang="ko-KR" altLang="en-US" sz="1000" dirty="0"/>
              <a:t>등록일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강제탈퇴로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이름순과 등록일 순으로 정렬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한 테이블당 </a:t>
            </a:r>
            <a:r>
              <a:rPr lang="en-US" altLang="ko-KR" sz="1000" dirty="0"/>
              <a:t>10</a:t>
            </a:r>
            <a:r>
              <a:rPr lang="ko-KR" altLang="en-US" sz="1000" dirty="0"/>
              <a:t>개씩 자료가 </a:t>
            </a:r>
            <a:endParaRPr lang="en-US" altLang="ko-KR" sz="1000" dirty="0"/>
          </a:p>
          <a:p>
            <a:r>
              <a:rPr lang="ko-KR" altLang="en-US" sz="1000" dirty="0"/>
              <a:t>나오도록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구현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326435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04248" y="42354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8197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  <p:sp>
        <p:nvSpPr>
          <p:cNvPr id="17" name="타원 16"/>
          <p:cNvSpPr/>
          <p:nvPr/>
        </p:nvSpPr>
        <p:spPr>
          <a:xfrm>
            <a:off x="967968" y="8889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819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fo\Desktop\발표용 자료\사용자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00097"/>
            <a:ext cx="4624593" cy="2701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965613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사용자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사용자가 </a:t>
            </a:r>
            <a:endParaRPr lang="en-US" altLang="ko-KR" sz="1100" dirty="0"/>
          </a:p>
          <a:p>
            <a:r>
              <a:rPr lang="ko-KR" altLang="en-US" sz="1100" dirty="0"/>
              <a:t>예약중인 상품이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9" name="Picture 3" descr="C:\Users\alfo\Desktop\발표용 자료\사용자탈퇴실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05195"/>
            <a:ext cx="2778100" cy="9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65" y="2102921"/>
            <a:ext cx="2779970" cy="8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40878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654387" y="997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714564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75856" y="1518081"/>
            <a:ext cx="378531" cy="26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275856" y="2102921"/>
            <a:ext cx="504055" cy="396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65626" y="1996847"/>
            <a:ext cx="1635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상품이 없으면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54428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3821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일반회원 강제탈퇴</a:t>
            </a:r>
          </a:p>
        </p:txBody>
      </p:sp>
    </p:spTree>
    <p:extLst>
      <p:ext uri="{BB962C8B-B14F-4D97-AF65-F5344CB8AC3E}">
        <p14:creationId xmlns:p14="http://schemas.microsoft.com/office/powerpoint/2010/main" val="42438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박우람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(1:1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810250"/>
            <a:ext cx="8922461" cy="421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47172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3790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47864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30506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7872" y="2722343"/>
            <a:ext cx="6840760" cy="244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872" y="4443958"/>
            <a:ext cx="6840760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7872" y="4914092"/>
            <a:ext cx="7318504" cy="54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1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\Desktop\발표용 자료\사용자관리 검색부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348841"/>
            <a:ext cx="6453409" cy="23030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04685" y="15160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08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 이름을 검색하면 해당 </a:t>
            </a:r>
            <a:endParaRPr lang="en-US" altLang="ko-KR" sz="1100" dirty="0"/>
          </a:p>
          <a:p>
            <a:r>
              <a:rPr lang="ko-KR" altLang="en-US" sz="1100" dirty="0"/>
              <a:t>회원의 리스트와 회원수가</a:t>
            </a:r>
            <a:endParaRPr lang="en-US" altLang="ko-KR" sz="1100" dirty="0"/>
          </a:p>
          <a:p>
            <a:r>
              <a:rPr lang="ko-KR" altLang="en-US" sz="1100" dirty="0"/>
              <a:t>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전체 회원 버튼을 누르면</a:t>
            </a:r>
            <a:endParaRPr lang="en-US" altLang="ko-KR" sz="1100" dirty="0"/>
          </a:p>
          <a:p>
            <a:r>
              <a:rPr lang="ko-KR" altLang="en-US" sz="1100" dirty="0"/>
              <a:t>모든 회원의 리스트와 </a:t>
            </a:r>
            <a:endParaRPr lang="en-US" altLang="ko-KR" sz="1100" dirty="0"/>
          </a:p>
          <a:p>
            <a:r>
              <a:rPr lang="ko-KR" altLang="en-US" sz="1100" dirty="0"/>
              <a:t>회원수가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9322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11368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 검색</a:t>
            </a:r>
          </a:p>
        </p:txBody>
      </p:sp>
    </p:spTree>
    <p:extLst>
      <p:ext uri="{BB962C8B-B14F-4D97-AF65-F5344CB8AC3E}">
        <p14:creationId xmlns:p14="http://schemas.microsoft.com/office/powerpoint/2010/main" val="16407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\Desktop\발표용 자료\사업자관리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89" y="924717"/>
            <a:ext cx="4708418" cy="40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720167" y="1112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카테고리를 선택하고 검색하면</a:t>
            </a:r>
            <a:endParaRPr lang="en-US" altLang="ko-KR" sz="1100" dirty="0"/>
          </a:p>
          <a:p>
            <a:r>
              <a:rPr lang="ko-KR" altLang="en-US" sz="1100" dirty="0"/>
              <a:t>해당 사업자 리스트와 사업자수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28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버튼을 클릭하면</a:t>
            </a:r>
            <a:endParaRPr lang="en-US" altLang="ko-KR" sz="1100" dirty="0"/>
          </a:p>
          <a:p>
            <a:r>
              <a:rPr lang="ko-KR" altLang="en-US" sz="1100" dirty="0"/>
              <a:t>매출현황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5021576" y="1112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720166" y="14491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31688" y="924717"/>
            <a:ext cx="4984531" cy="4084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58203" y="1923678"/>
            <a:ext cx="1904689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대표자명</a:t>
            </a:r>
            <a:r>
              <a:rPr lang="en-US" altLang="ko-KR" sz="1100" dirty="0"/>
              <a:t>, </a:t>
            </a:r>
            <a:r>
              <a:rPr lang="ko-KR" altLang="en-US" sz="1100" dirty="0"/>
              <a:t>연락처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승인여부</a:t>
            </a:r>
            <a:r>
              <a:rPr lang="en-US" altLang="ko-KR" sz="1100" dirty="0"/>
              <a:t>, </a:t>
            </a:r>
            <a:r>
              <a:rPr lang="ko-KR" altLang="en-US" sz="1100" dirty="0"/>
              <a:t>승인버튼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강제탈퇴로</a:t>
            </a:r>
            <a:r>
              <a:rPr lang="en-US" altLang="ko-KR" sz="1100" dirty="0"/>
              <a:t> </a:t>
            </a:r>
            <a:r>
              <a:rPr lang="ko-KR" altLang="en-US" sz="1100" dirty="0"/>
              <a:t>구성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회사명과 등록일로 정렬가능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10</a:t>
            </a:r>
            <a:r>
              <a:rPr lang="ko-KR" altLang="en-US" sz="1100" dirty="0"/>
              <a:t>개씩 리스트가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19" name="타원 18"/>
          <p:cNvSpPr/>
          <p:nvPr/>
        </p:nvSpPr>
        <p:spPr>
          <a:xfrm>
            <a:off x="6883063" y="19956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47004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9639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관리</a:t>
            </a:r>
          </a:p>
        </p:txBody>
      </p:sp>
    </p:spTree>
    <p:extLst>
      <p:ext uri="{BB962C8B-B14F-4D97-AF65-F5344CB8AC3E}">
        <p14:creationId xmlns:p14="http://schemas.microsoft.com/office/powerpoint/2010/main" val="298470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\Desktop\발표용 자료\사업자승인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4" y="987700"/>
            <a:ext cx="4916212" cy="40534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0272" y="339502"/>
            <a:ext cx="22236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처음에 사업자가 회원가입을 하면</a:t>
            </a:r>
            <a:endParaRPr lang="en-US" altLang="ko-KR" sz="1100" dirty="0"/>
          </a:p>
          <a:p>
            <a:r>
              <a:rPr lang="ko-KR" altLang="en-US" sz="1100" dirty="0"/>
              <a:t>승인여부가 </a:t>
            </a:r>
            <a:r>
              <a:rPr lang="en-US" altLang="ko-KR" sz="1100" dirty="0"/>
              <a:t>‘N’(</a:t>
            </a:r>
            <a:r>
              <a:rPr lang="en-US" altLang="ko-KR" sz="1100" dirty="0" err="1"/>
              <a:t>sql</a:t>
            </a:r>
            <a:r>
              <a:rPr lang="ko-KR" altLang="en-US" sz="1100" dirty="0"/>
              <a:t>에서 </a:t>
            </a:r>
            <a:r>
              <a:rPr lang="en-US" altLang="ko-KR" sz="1100" dirty="0"/>
              <a:t>default</a:t>
            </a:r>
            <a:r>
              <a:rPr lang="ko-KR" altLang="en-US" sz="1100" dirty="0"/>
              <a:t>값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/>
              <a:t>insert</a:t>
            </a:r>
            <a:r>
              <a:rPr lang="ko-KR" altLang="en-US" sz="1100" dirty="0"/>
              <a:t>되어 로그인 불가능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7133" y="4584584"/>
            <a:ext cx="5049003" cy="457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069003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449999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022045" y="1131590"/>
            <a:ext cx="22461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승인버튼을 누르면 확인 창이 뜨고</a:t>
            </a:r>
            <a:endParaRPr lang="en-US" altLang="ko-KR" sz="1100" dirty="0"/>
          </a:p>
          <a:p>
            <a:r>
              <a:rPr lang="ko-KR" altLang="en-US" sz="1100" dirty="0"/>
              <a:t>확인 시 해당 버튼의 사업자 </a:t>
            </a:r>
            <a:endParaRPr lang="en-US" altLang="ko-KR" sz="1100" dirty="0"/>
          </a:p>
          <a:p>
            <a:r>
              <a:rPr lang="ko-KR" altLang="en-US" sz="1100" dirty="0" err="1"/>
              <a:t>이메일이</a:t>
            </a:r>
            <a:r>
              <a:rPr lang="ko-KR" altLang="en-US" sz="1100" dirty="0"/>
              <a:t>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보내지고</a:t>
            </a:r>
            <a:endParaRPr lang="en-US" altLang="ko-KR" sz="1100" dirty="0"/>
          </a:p>
          <a:p>
            <a:r>
              <a:rPr lang="en-US" altLang="ko-KR" sz="1100" dirty="0"/>
              <a:t>Update</a:t>
            </a:r>
            <a:r>
              <a:rPr lang="ko-KR" altLang="en-US" sz="1100" dirty="0"/>
              <a:t>쿼리 문을 통해 승인여부가</a:t>
            </a:r>
            <a:endParaRPr lang="en-US" altLang="ko-KR" sz="1100" dirty="0"/>
          </a:p>
          <a:p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 수정되고 사업자는</a:t>
            </a:r>
            <a:endParaRPr lang="en-US" altLang="ko-KR" sz="1100" dirty="0"/>
          </a:p>
          <a:p>
            <a:r>
              <a:rPr lang="ko-KR" altLang="en-US" sz="1100" dirty="0"/>
              <a:t>로그인 가능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770996" y="12120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7698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</a:t>
            </a:r>
          </a:p>
        </p:txBody>
      </p:sp>
    </p:spTree>
    <p:extLst>
      <p:ext uri="{BB962C8B-B14F-4D97-AF65-F5344CB8AC3E}">
        <p14:creationId xmlns:p14="http://schemas.microsoft.com/office/powerpoint/2010/main" val="9804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위의 테이블에서 승인버튼 </a:t>
            </a:r>
            <a:endParaRPr lang="en-US" altLang="ko-KR" sz="1100" dirty="0"/>
          </a:p>
          <a:p>
            <a:r>
              <a:rPr lang="ko-KR" altLang="en-US" sz="1100" dirty="0"/>
              <a:t>클릭 시 해당 사업자에게 </a:t>
            </a:r>
            <a:endParaRPr lang="en-US" altLang="ko-KR" sz="1100" dirty="0"/>
          </a:p>
          <a:p>
            <a:r>
              <a:rPr lang="ko-KR" altLang="en-US" sz="1100" dirty="0"/>
              <a:t>승인 완료 메일을 보내고</a:t>
            </a:r>
            <a:endParaRPr lang="en-US" altLang="ko-KR" sz="1100" dirty="0"/>
          </a:p>
          <a:p>
            <a:r>
              <a:rPr lang="ko-KR" altLang="en-US" sz="1100" dirty="0"/>
              <a:t>아래의 테이블처럼 승인버튼이</a:t>
            </a:r>
            <a:endParaRPr lang="en-US" altLang="ko-KR" sz="1100" dirty="0"/>
          </a:p>
          <a:p>
            <a:r>
              <a:rPr lang="ko-KR" altLang="en-US" sz="1100" dirty="0"/>
              <a:t>승인완료 텍스트로 바뀜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사업자승인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8" y="1064343"/>
            <a:ext cx="5150902" cy="4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lfo\Desktop\발표용 자료\사업자승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0" y="4510012"/>
            <a:ext cx="5556002" cy="4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lfo\Desktop\발표용 자료\승인후 이메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9" y="2175705"/>
            <a:ext cx="55721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8158" y="1064343"/>
            <a:ext cx="5273962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9046" y="4483918"/>
            <a:ext cx="5659299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8438" y="2031689"/>
            <a:ext cx="5467698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2634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7389" y="1829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" name="아래쪽 화살표 5"/>
          <p:cNvSpPr/>
          <p:nvPr/>
        </p:nvSpPr>
        <p:spPr>
          <a:xfrm>
            <a:off x="2902706" y="1608001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03506" y="4023103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64" y="42451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이메일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9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35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보내는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설정하고</a:t>
            </a:r>
            <a:endParaRPr lang="en-US" altLang="ko-KR" sz="1100" dirty="0"/>
          </a:p>
          <a:p>
            <a:r>
              <a:rPr lang="ko-KR" altLang="en-US" sz="1100" dirty="0"/>
              <a:t>승인버튼을 통해 받은 </a:t>
            </a:r>
            <a:endParaRPr lang="en-US" altLang="ko-KR" sz="1100" dirty="0"/>
          </a:p>
          <a:p>
            <a:r>
              <a:rPr lang="ko-KR" altLang="en-US" sz="1100" dirty="0"/>
              <a:t>사용자 </a:t>
            </a:r>
            <a:r>
              <a:rPr lang="ko-KR" altLang="en-US" sz="1100" dirty="0" err="1"/>
              <a:t>이메일로</a:t>
            </a:r>
            <a:r>
              <a:rPr lang="ko-KR" altLang="en-US" sz="1100" dirty="0"/>
              <a:t> 메일 발송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밑줄의 주소를 보내 받은 </a:t>
            </a:r>
            <a:endParaRPr lang="en-US" altLang="ko-KR" sz="1100" dirty="0"/>
          </a:p>
          <a:p>
            <a:r>
              <a:rPr lang="ko-KR" altLang="en-US" sz="1100" dirty="0"/>
              <a:t>메일에서 바로 </a:t>
            </a:r>
            <a:r>
              <a:rPr lang="en-US" altLang="ko-KR" sz="1100" dirty="0" err="1"/>
              <a:t>activillage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이동할 수 있게 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678447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메일발송 후 </a:t>
            </a:r>
            <a:r>
              <a:rPr lang="en-US" altLang="ko-KR" sz="1100" dirty="0"/>
              <a:t>update </a:t>
            </a:r>
            <a:r>
              <a:rPr lang="ko-KR" altLang="en-US" sz="1100" dirty="0"/>
              <a:t>쿼리 문을 </a:t>
            </a:r>
            <a:endParaRPr lang="en-US" altLang="ko-KR" sz="1100" dirty="0"/>
          </a:p>
          <a:p>
            <a:r>
              <a:rPr lang="ko-KR" altLang="en-US" sz="1100" dirty="0"/>
              <a:t>통해 승인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7503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9218" name="Picture 2" descr="C:\Users\alfo\Desktop\발표용 자료\코딩사업자승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92186"/>
            <a:ext cx="4671585" cy="40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22407" y="11643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927217" y="36313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73456" y="1228571"/>
            <a:ext cx="4544568" cy="18266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78267" y="3631319"/>
            <a:ext cx="3393734" cy="1080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1680" y="1833842"/>
            <a:ext cx="159055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코딩</a:t>
            </a:r>
          </a:p>
        </p:txBody>
      </p:sp>
    </p:spTree>
    <p:extLst>
      <p:ext uri="{BB962C8B-B14F-4D97-AF65-F5344CB8AC3E}">
        <p14:creationId xmlns:p14="http://schemas.microsoft.com/office/powerpoint/2010/main" val="41495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2" name="Picture 4" descr="C:\Users\alfo\Desktop\발표용 자료\사업자 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92557"/>
            <a:ext cx="4945400" cy="32318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11710"/>
            <a:ext cx="3050934" cy="9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발표용 자료\사업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77114"/>
            <a:ext cx="3057549" cy="95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4427984" y="40839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3294347" y="1051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3366355" y="221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8003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059832" y="1500097"/>
            <a:ext cx="360040" cy="4235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2706" y="2339282"/>
            <a:ext cx="589173" cy="35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사업자의 </a:t>
            </a:r>
            <a:endParaRPr lang="en-US" altLang="ko-KR" sz="1100" dirty="0"/>
          </a:p>
          <a:p>
            <a:r>
              <a:rPr lang="ko-KR" altLang="en-US" sz="1100" dirty="0"/>
              <a:t>상품에 예약중인 고객이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0" name="타원 49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165626" y="1996847"/>
            <a:ext cx="176843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고객이 없으면 </a:t>
            </a:r>
            <a:endParaRPr lang="en-US" altLang="ko-KR" sz="1100" dirty="0"/>
          </a:p>
          <a:p>
            <a:r>
              <a:rPr lang="ko-KR" altLang="en-US" sz="1100" dirty="0"/>
              <a:t>위의 사용자 탈퇴와 다르게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 문을 통해</a:t>
            </a:r>
            <a:endParaRPr lang="en-US" altLang="ko-KR" sz="1100" dirty="0"/>
          </a:p>
          <a:p>
            <a:r>
              <a:rPr lang="ko-KR" altLang="en-US" sz="1100" dirty="0"/>
              <a:t>해당 사업자의 모든 게시된</a:t>
            </a:r>
            <a:endParaRPr lang="en-US" altLang="ko-KR" sz="1100" dirty="0"/>
          </a:p>
          <a:p>
            <a:r>
              <a:rPr lang="ko-KR" altLang="en-US" sz="1100" dirty="0"/>
              <a:t>상품이 내려지고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54" name="타원 53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35925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강제 탈퇴</a:t>
            </a:r>
          </a:p>
        </p:txBody>
      </p:sp>
    </p:spTree>
    <p:extLst>
      <p:ext uri="{BB962C8B-B14F-4D97-AF65-F5344CB8AC3E}">
        <p14:creationId xmlns:p14="http://schemas.microsoft.com/office/powerpoint/2010/main" val="18025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5499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테이블은 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올해 매출</a:t>
            </a:r>
            <a:r>
              <a:rPr lang="en-US" altLang="ko-KR" sz="1100" dirty="0"/>
              <a:t>, </a:t>
            </a:r>
            <a:r>
              <a:rPr lang="ko-KR" altLang="en-US" sz="1100" dirty="0"/>
              <a:t>매출확인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올해 매출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데이터는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2423"/>
            <a:ext cx="19415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총 연별 매출 클릭 시 아래의</a:t>
            </a:r>
            <a:endParaRPr lang="en-US" altLang="ko-KR" sz="1100" dirty="0"/>
          </a:p>
          <a:p>
            <a:r>
              <a:rPr lang="ko-KR" altLang="en-US" sz="1100" dirty="0"/>
              <a:t>바 차트가 모든 사업자의 매출</a:t>
            </a:r>
            <a:endParaRPr lang="en-US" altLang="ko-KR" sz="1100" dirty="0"/>
          </a:p>
          <a:p>
            <a:r>
              <a:rPr lang="ko-KR" altLang="en-US" sz="1100" dirty="0"/>
              <a:t>합계가 연도별로 나옴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5343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2" name="타원 31"/>
          <p:cNvSpPr/>
          <p:nvPr/>
        </p:nvSpPr>
        <p:spPr>
          <a:xfrm>
            <a:off x="2483768" y="32918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644008" y="2922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158203" y="2211710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버튼은 매출이 있는 </a:t>
            </a:r>
            <a:endParaRPr lang="en-US" altLang="ko-KR" sz="1100" dirty="0"/>
          </a:p>
          <a:p>
            <a:r>
              <a:rPr lang="ko-KR" altLang="en-US" sz="1100" dirty="0"/>
              <a:t>년도만 선택 가능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월 매출 버튼 클릭 시 </a:t>
            </a:r>
            <a:endParaRPr lang="en-US" altLang="ko-KR" sz="1100" dirty="0"/>
          </a:p>
          <a:p>
            <a:r>
              <a:rPr lang="ko-KR" altLang="en-US" sz="1100" dirty="0"/>
              <a:t>아래의 바 차트에 해당 년도에</a:t>
            </a:r>
            <a:endParaRPr lang="en-US" altLang="ko-KR" sz="1100" dirty="0"/>
          </a:p>
          <a:p>
            <a:r>
              <a:rPr lang="ko-KR" altLang="en-US" sz="1100" dirty="0"/>
              <a:t>해당하는 월 매출이 나옴</a:t>
            </a:r>
            <a:r>
              <a:rPr lang="en-US" altLang="ko-KR" sz="11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883063" y="22836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47004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18" y="948617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월매출 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7" y="3582584"/>
            <a:ext cx="2507482" cy="120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815694" y="3542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884469" y="14094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884469" y="964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7617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7123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65" y="922051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967065" y="22299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51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연별매출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회사명을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보내고</a:t>
            </a:r>
            <a:endParaRPr lang="en-US" altLang="ko-KR" sz="1100" dirty="0"/>
          </a:p>
          <a:p>
            <a:r>
              <a:rPr lang="ko-KR" altLang="en-US" sz="1100" dirty="0"/>
              <a:t>아래의 바 차트에 해당 회사의</a:t>
            </a:r>
            <a:endParaRPr lang="en-US" altLang="ko-KR" sz="1100" dirty="0"/>
          </a:p>
          <a:p>
            <a:r>
              <a:rPr lang="ko-KR" altLang="en-US" sz="1100" dirty="0"/>
              <a:t>연도별 매출을 띄움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318407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은 해당 회사의 </a:t>
            </a:r>
            <a:endParaRPr lang="en-US" altLang="ko-KR" sz="1100" dirty="0"/>
          </a:p>
          <a:p>
            <a:r>
              <a:rPr lang="ko-KR" altLang="en-US" sz="1100" dirty="0"/>
              <a:t>연 매출이 있는 연도만 나오고</a:t>
            </a:r>
            <a:endParaRPr lang="en-US" altLang="ko-KR" sz="1100" dirty="0"/>
          </a:p>
          <a:p>
            <a:r>
              <a:rPr lang="ko-KR" altLang="en-US" sz="1100" dirty="0"/>
              <a:t>월 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회사의 선택한 년도의 </a:t>
            </a:r>
            <a:r>
              <a:rPr lang="ko-KR" altLang="en-US" sz="1100" dirty="0" err="1"/>
              <a:t>월매출</a:t>
            </a:r>
            <a:endParaRPr lang="en-US" altLang="ko-KR" sz="1100" dirty="0"/>
          </a:p>
          <a:p>
            <a:r>
              <a:rPr lang="ko-KR" altLang="en-US" sz="1100" dirty="0"/>
              <a:t>만 바 차트에 띄움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903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1520" y="2708416"/>
            <a:ext cx="2966454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13825" y="2708416"/>
            <a:ext cx="3251279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회사연매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" y="2754579"/>
            <a:ext cx="2873969" cy="1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회사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36" y="2749236"/>
            <a:ext cx="3127696" cy="18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206167" y="25828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33985" y="26347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73456" y="2582891"/>
            <a:ext cx="4938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회사별 통계</a:t>
            </a:r>
          </a:p>
        </p:txBody>
      </p:sp>
    </p:spTree>
    <p:extLst>
      <p:ext uri="{BB962C8B-B14F-4D97-AF65-F5344CB8AC3E}">
        <p14:creationId xmlns:p14="http://schemas.microsoft.com/office/powerpoint/2010/main" val="10802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9334" y="1539359"/>
            <a:ext cx="2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먼저 각 회사의 올해 매출 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</a:t>
            </a:r>
            <a:r>
              <a:rPr lang="ko-KR" altLang="en-US" sz="1100" dirty="0"/>
              <a:t>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059582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Select</a:t>
            </a:r>
            <a:r>
              <a:rPr lang="ko-KR" altLang="en-US" sz="1100" dirty="0"/>
              <a:t>쿼리 문으로 연 매출을 </a:t>
            </a:r>
            <a:endParaRPr lang="en-US" altLang="ko-KR" sz="1100" dirty="0"/>
          </a:p>
          <a:p>
            <a:r>
              <a:rPr lang="ko-KR" altLang="en-US" sz="1100" dirty="0"/>
              <a:t>불러와 배열에 넣고 바 차트를 </a:t>
            </a:r>
            <a:endParaRPr lang="en-US" altLang="ko-KR" sz="1100" dirty="0"/>
          </a:p>
          <a:p>
            <a:r>
              <a:rPr lang="ko-KR" altLang="en-US" sz="1100" dirty="0"/>
              <a:t>만들어 서버에 저장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04248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8" name="Picture 2" descr="C:\Users\alfo\Desktop\코딩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0" y="901923"/>
            <a:ext cx="5616624" cy="41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27467" y="1652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31619" y="23511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타원 17"/>
          <p:cNvSpPr/>
          <p:nvPr/>
        </p:nvSpPr>
        <p:spPr>
          <a:xfrm>
            <a:off x="427467" y="3071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750524" y="1539359"/>
            <a:ext cx="4423091" cy="818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6565" y="2398598"/>
            <a:ext cx="4417201" cy="4676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36598" y="3026221"/>
            <a:ext cx="5419578" cy="10531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092280" y="1923678"/>
            <a:ext cx="202010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앞의 월 매출 버튼을 누르면 </a:t>
            </a:r>
            <a:endParaRPr lang="en-US" altLang="ko-KR" sz="1100" dirty="0"/>
          </a:p>
          <a:p>
            <a:r>
              <a:rPr lang="ko-KR" altLang="en-US" sz="1100" dirty="0"/>
              <a:t>선택한 년도가 같이 보내지고</a:t>
            </a:r>
            <a:endParaRPr lang="en-US" altLang="ko-KR" sz="1100" dirty="0"/>
          </a:p>
          <a:p>
            <a:r>
              <a:rPr lang="ko-KR" altLang="en-US" sz="1100" dirty="0"/>
              <a:t>년도를 받아오면 </a:t>
            </a:r>
            <a:r>
              <a:rPr lang="en-US" altLang="ko-KR" sz="1100" dirty="0"/>
              <a:t>Select</a:t>
            </a:r>
            <a:r>
              <a:rPr lang="ko-KR" altLang="en-US" sz="1100" dirty="0"/>
              <a:t>쿼리 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월 매출을 불러와 배열에</a:t>
            </a:r>
            <a:endParaRPr lang="en-US" altLang="ko-KR" sz="1100" dirty="0"/>
          </a:p>
          <a:p>
            <a:r>
              <a:rPr lang="ko-KR" altLang="en-US" sz="1100" dirty="0"/>
              <a:t>넣고 바 차트를 만들어 저장 한</a:t>
            </a:r>
            <a:endParaRPr lang="en-US" altLang="ko-KR" sz="1100" dirty="0"/>
          </a:p>
          <a:p>
            <a:r>
              <a:rPr lang="ko-KR" altLang="en-US" sz="1100" dirty="0"/>
              <a:t>후 </a:t>
            </a:r>
            <a:r>
              <a:rPr lang="en-US" altLang="ko-KR" sz="1100" dirty="0"/>
              <a:t>‘</a:t>
            </a:r>
            <a:r>
              <a:rPr lang="en-US" altLang="ko-KR" sz="1100" dirty="0" err="1"/>
              <a:t>changeBar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‘Y’</a:t>
            </a:r>
            <a:r>
              <a:rPr lang="ko-KR" altLang="en-US" sz="1100" dirty="0"/>
              <a:t>값을</a:t>
            </a:r>
            <a:endParaRPr lang="en-US" altLang="ko-KR" sz="1100" dirty="0"/>
          </a:p>
          <a:p>
            <a:r>
              <a:rPr lang="ko-KR" altLang="en-US" sz="1100" dirty="0"/>
              <a:t>줘서 </a:t>
            </a:r>
            <a:r>
              <a:rPr lang="en-US" altLang="ko-KR" sz="1100" dirty="0" err="1"/>
              <a:t>jsp</a:t>
            </a:r>
            <a:r>
              <a:rPr lang="ko-KR" altLang="en-US" sz="1100" dirty="0"/>
              <a:t>에서 연 매출 바 차트</a:t>
            </a:r>
            <a:endParaRPr lang="en-US" altLang="ko-KR" sz="1100" dirty="0"/>
          </a:p>
          <a:p>
            <a:r>
              <a:rPr lang="ko-KR" altLang="en-US" sz="1100" dirty="0"/>
              <a:t>대신 월 매출 바 차트가 </a:t>
            </a:r>
            <a:endParaRPr lang="en-US" altLang="ko-KR" sz="1100" dirty="0"/>
          </a:p>
          <a:p>
            <a:r>
              <a:rPr lang="ko-KR" altLang="en-US" sz="1100" dirty="0"/>
              <a:t>뜨도록 함</a:t>
            </a:r>
            <a:r>
              <a:rPr lang="en-US" altLang="ko-KR" sz="1100" dirty="0"/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6804248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8691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882829" y="591530"/>
            <a:ext cx="109356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 코딩</a:t>
            </a:r>
          </a:p>
        </p:txBody>
      </p:sp>
    </p:spTree>
    <p:extLst>
      <p:ext uri="{BB962C8B-B14F-4D97-AF65-F5344CB8AC3E}">
        <p14:creationId xmlns:p14="http://schemas.microsoft.com/office/powerpoint/2010/main" val="21724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별 올해 매출을 가져와야</a:t>
            </a:r>
            <a:endParaRPr lang="en-US" altLang="ko-KR" sz="1100" dirty="0"/>
          </a:p>
          <a:p>
            <a:r>
              <a:rPr lang="ko-KR" altLang="en-US" sz="1100" dirty="0"/>
              <a:t>하는데 예약 테이블에 사업자에</a:t>
            </a:r>
            <a:endParaRPr lang="en-US" altLang="ko-KR" sz="1100" dirty="0"/>
          </a:p>
          <a:p>
            <a:r>
              <a:rPr lang="ko-KR" altLang="en-US" sz="1100" dirty="0"/>
              <a:t>대한 정보가 없어서</a:t>
            </a:r>
            <a:endParaRPr lang="en-US" altLang="ko-KR" sz="1100" dirty="0"/>
          </a:p>
          <a:p>
            <a:r>
              <a:rPr lang="ko-KR" altLang="en-US" sz="1100" dirty="0"/>
              <a:t>먼저 예약 테이블과 </a:t>
            </a:r>
            <a:endParaRPr lang="en-US" altLang="ko-KR" sz="1100" dirty="0"/>
          </a:p>
          <a:p>
            <a:r>
              <a:rPr lang="ko-KR" altLang="en-US" sz="1100" dirty="0"/>
              <a:t>패키지 테이블을 합쳐 </a:t>
            </a:r>
            <a:endParaRPr lang="en-US" altLang="ko-KR" sz="1100" dirty="0"/>
          </a:p>
          <a:p>
            <a:r>
              <a:rPr lang="ko-KR" altLang="en-US" sz="1100" dirty="0"/>
              <a:t>올해 매출</a:t>
            </a:r>
            <a:r>
              <a:rPr lang="en-US" altLang="ko-KR" sz="1100" dirty="0"/>
              <a:t>(</a:t>
            </a:r>
            <a:r>
              <a:rPr lang="ko-KR" altLang="en-US" sz="1100" dirty="0"/>
              <a:t>밑줄</a:t>
            </a:r>
            <a:r>
              <a:rPr lang="en-US" altLang="ko-KR" sz="11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하고</a:t>
            </a:r>
            <a:endParaRPr lang="en-US" altLang="ko-KR" sz="1100" dirty="0"/>
          </a:p>
          <a:p>
            <a:r>
              <a:rPr lang="ko-KR" altLang="en-US" sz="1100" dirty="0"/>
              <a:t>다시 사업자 테이블과 합쳐</a:t>
            </a:r>
            <a:endParaRPr lang="en-US" altLang="ko-KR" sz="1100" dirty="0"/>
          </a:p>
          <a:p>
            <a:r>
              <a:rPr lang="ko-KR" altLang="en-US" sz="1100" dirty="0"/>
              <a:t>사업자 별 매출을 뽑아냄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42" name="Picture 2" descr="C:\Users\alfo\Desktop\발표용 자료\쿼리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82385"/>
            <a:ext cx="6264696" cy="19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21397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74577" y="2931790"/>
            <a:ext cx="42854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3244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현황 쿼리 문</a:t>
            </a:r>
          </a:p>
        </p:txBody>
      </p:sp>
    </p:spTree>
    <p:extLst>
      <p:ext uri="{BB962C8B-B14F-4D97-AF65-F5344CB8AC3E}">
        <p14:creationId xmlns:p14="http://schemas.microsoft.com/office/powerpoint/2010/main" val="41250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549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조성환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아이디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비밀번호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 b="2996"/>
          <a:stretch/>
        </p:blipFill>
        <p:spPr bwMode="auto">
          <a:xfrm>
            <a:off x="107504" y="915566"/>
            <a:ext cx="8838339" cy="402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38568" y="1790239"/>
            <a:ext cx="7281804" cy="149123"/>
            <a:chOff x="5181600" y="390525"/>
            <a:chExt cx="1009650" cy="1026106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647564" y="2600467"/>
            <a:ext cx="7272808" cy="165675"/>
            <a:chOff x="5181600" y="390525"/>
            <a:chExt cx="1009650" cy="1026106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33212" y="2986217"/>
            <a:ext cx="7287160" cy="115433"/>
            <a:chOff x="5181600" y="390525"/>
            <a:chExt cx="1009650" cy="102610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624017" y="3864207"/>
            <a:ext cx="7296355" cy="65535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627244" y="3217648"/>
            <a:ext cx="7293128" cy="104939"/>
            <a:chOff x="5181600" y="390525"/>
            <a:chExt cx="1009650" cy="1026106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52335" y="4806407"/>
            <a:ext cx="7780229" cy="65535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4004968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635896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881519" y="909115"/>
            <a:ext cx="135833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2377" y="1538655"/>
            <a:ext cx="263003" cy="211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8262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로 년도만 빼내 </a:t>
            </a:r>
            <a:r>
              <a:rPr lang="en-US" altLang="ko-KR" sz="1100" dirty="0"/>
              <a:t>sum()</a:t>
            </a:r>
          </a:p>
          <a:p>
            <a:r>
              <a:rPr lang="ko-KR" altLang="en-US" sz="1100" dirty="0"/>
              <a:t>을 통해 연 매출 리스트를 </a:t>
            </a:r>
            <a:r>
              <a:rPr lang="en-US" altLang="ko-KR" sz="1100" dirty="0"/>
              <a:t>select</a:t>
            </a:r>
          </a:p>
          <a:p>
            <a:r>
              <a:rPr lang="ko-KR" altLang="en-US" sz="1100" dirty="0"/>
              <a:t>함</a:t>
            </a:r>
            <a:r>
              <a:rPr lang="en-US" altLang="ko-KR" sz="1100" dirty="0"/>
              <a:t>. </a:t>
            </a:r>
            <a:r>
              <a:rPr lang="ko-KR" altLang="en-US" sz="1100" dirty="0"/>
              <a:t>월 매출은 </a:t>
            </a:r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부분을</a:t>
            </a:r>
            <a:endParaRPr lang="en-US" altLang="ko-KR" sz="1100" dirty="0"/>
          </a:p>
          <a:p>
            <a:r>
              <a:rPr lang="en-US" altLang="ko-KR" sz="1100" dirty="0"/>
              <a:t>‘MM’</a:t>
            </a:r>
            <a:r>
              <a:rPr lang="ko-KR" altLang="en-US" sz="1100" dirty="0"/>
              <a:t>으로만 바꿔주고 나머지는</a:t>
            </a:r>
            <a:endParaRPr lang="en-US" altLang="ko-KR" sz="1100" dirty="0"/>
          </a:p>
          <a:p>
            <a:r>
              <a:rPr lang="ko-KR" altLang="en-US" sz="1100" dirty="0"/>
              <a:t>비슷해서 생략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537154"/>
            <a:ext cx="20842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연 매출 버튼을 클릭하면</a:t>
            </a:r>
            <a:endParaRPr lang="en-US" altLang="ko-KR" sz="1100" dirty="0"/>
          </a:p>
          <a:p>
            <a:r>
              <a:rPr lang="ko-KR" altLang="en-US" sz="1100" dirty="0"/>
              <a:t>회사명이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로 넘어가고</a:t>
            </a:r>
            <a:endParaRPr lang="en-US" altLang="ko-KR" sz="1100" dirty="0"/>
          </a:p>
          <a:p>
            <a:r>
              <a:rPr lang="ko-KR" altLang="en-US" sz="1100" dirty="0"/>
              <a:t>회사명이 넘어왔을 때만 다른</a:t>
            </a:r>
            <a:endParaRPr lang="en-US" altLang="ko-KR" sz="1100" dirty="0"/>
          </a:p>
          <a:p>
            <a:r>
              <a:rPr lang="ko-KR" altLang="en-US" sz="1100" dirty="0"/>
              <a:t>조건을 주어 회사별 연 매출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6090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074" name="Picture 2" descr="C:\Users\alfo\Desktop\ㅇ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4" y="938304"/>
            <a:ext cx="4734036" cy="414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48" y="16443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11848" y="11235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310861" y="1839533"/>
            <a:ext cx="41972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62897" y="1123523"/>
            <a:ext cx="3957175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63269" y="1895373"/>
            <a:ext cx="2948691" cy="3883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62897" y="2752580"/>
            <a:ext cx="2949063" cy="7552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0929" y="3651870"/>
            <a:ext cx="3165087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51195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바 차트 쿼리 문</a:t>
            </a:r>
          </a:p>
        </p:txBody>
      </p:sp>
    </p:spTree>
    <p:extLst>
      <p:ext uri="{BB962C8B-B14F-4D97-AF65-F5344CB8AC3E}">
        <p14:creationId xmlns:p14="http://schemas.microsoft.com/office/powerpoint/2010/main" val="4753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fo8-19\Desktop\관리자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" y="1151895"/>
            <a:ext cx="6575700" cy="11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8-19\Desktop\관리자 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0" y="2931790"/>
            <a:ext cx="5851052" cy="18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237063"/>
            <a:ext cx="2074607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관리자 페이지 버튼을 누르면 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리자 페이지로 이동하고 관리자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페이지에서 최고관리자 </a:t>
            </a:r>
            <a:r>
              <a:rPr lang="en-US" altLang="ko-KR" sz="1100" dirty="0"/>
              <a:t>’admin’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로그인해야만 관리자 등록을 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수</a:t>
            </a:r>
            <a:r>
              <a:rPr lang="en-US" altLang="ko-KR" sz="1100" dirty="0"/>
              <a:t> </a:t>
            </a:r>
            <a:r>
              <a:rPr lang="ko-KR" altLang="en-US" sz="1100" dirty="0"/>
              <a:t>있다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3090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272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86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6866" y="1276824"/>
            <a:ext cx="5937342" cy="1003220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143507" y="133796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최고관리자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보이고 관리자 등록버튼 클릭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관리자 등록 페이지로 이동</a:t>
            </a:r>
            <a:endParaRPr lang="en-US" altLang="ko-KR" sz="11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504917" y="3144739"/>
            <a:ext cx="5937342" cy="1558503"/>
            <a:chOff x="5181600" y="390525"/>
            <a:chExt cx="1009650" cy="102610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619672" y="140331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9672" y="356987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71299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5896479" y="1060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107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lfo8-19\Desktop\관리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68" y="1528075"/>
            <a:ext cx="3108920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52261" y="306244"/>
            <a:ext cx="2154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관</a:t>
            </a:r>
            <a:r>
              <a:rPr lang="ko-KR" altLang="en-US" sz="1100" dirty="0"/>
              <a:t>리</a:t>
            </a:r>
            <a:r>
              <a:rPr lang="ko-KR" altLang="en-US" sz="1100" dirty="0" smtClean="0"/>
              <a:t>자 </a:t>
            </a:r>
            <a:r>
              <a:rPr lang="ko-KR" altLang="en-US" sz="1100" dirty="0"/>
              <a:t>등록 버튼 클릭 시 미 입력</a:t>
            </a:r>
            <a:endParaRPr lang="en-US" altLang="ko-KR" sz="1100" dirty="0"/>
          </a:p>
          <a:p>
            <a:r>
              <a:rPr lang="en-US" altLang="ko-KR" sz="1100" dirty="0"/>
              <a:t>/</a:t>
            </a:r>
            <a:r>
              <a:rPr lang="ko-KR" altLang="en-US" sz="1100" dirty="0"/>
              <a:t>미 일치 시 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r>
              <a:rPr lang="ko-KR" altLang="en-US" sz="1100" dirty="0"/>
              <a:t>되고 일치하면 비밀번호 암호화</a:t>
            </a:r>
            <a:endParaRPr lang="en-US" altLang="ko-KR" sz="1100" dirty="0"/>
          </a:p>
          <a:p>
            <a:r>
              <a:rPr lang="ko-KR" altLang="en-US" sz="1100" dirty="0"/>
              <a:t>후 로그인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3660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1384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85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6490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74769" y="35931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1065401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 중복체크 버튼 클릭 시</a:t>
            </a:r>
            <a:endParaRPr lang="en-US" altLang="ko-KR" sz="1100" dirty="0" smtClean="0"/>
          </a:p>
          <a:p>
            <a:r>
              <a:rPr lang="ko-KR" altLang="en-US" sz="1100" dirty="0" smtClean="0"/>
              <a:t>가입된 아이디와 입력된 아이디</a:t>
            </a:r>
            <a:endParaRPr lang="en-US" altLang="ko-KR" sz="1100" dirty="0" smtClean="0"/>
          </a:p>
          <a:p>
            <a:r>
              <a:rPr lang="ko-KR" altLang="en-US" sz="1100" dirty="0" smtClean="0"/>
              <a:t>검사한다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6874942" y="1730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0829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38940" y="1650886"/>
            <a:ext cx="203453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아이</a:t>
            </a:r>
            <a:r>
              <a:rPr lang="ko-KR" altLang="en-US" sz="1100" dirty="0"/>
              <a:t>디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2" name="타원 31"/>
          <p:cNvSpPr/>
          <p:nvPr/>
        </p:nvSpPr>
        <p:spPr>
          <a:xfrm>
            <a:off x="180192" y="21658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2003318" y="1835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91677" y="25792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4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80191" y="29728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91677" y="33861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6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871148" y="215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089" y="2522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31681" y="2086362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</a:t>
            </a:r>
            <a:r>
              <a:rPr lang="ko-KR" altLang="en-US" sz="1100" dirty="0"/>
              <a:t>호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6878407" y="25948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42348" y="3356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63921" y="2526030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 확인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 smtClean="0"/>
              <a:t>출력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비밀번호와 비밀번호 확인이 일치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되는지 검사</a:t>
            </a:r>
            <a:endParaRPr lang="en-US" altLang="ko-KR" sz="1100" dirty="0"/>
          </a:p>
        </p:txBody>
      </p:sp>
      <p:sp>
        <p:nvSpPr>
          <p:cNvPr id="42" name="타원 41"/>
          <p:cNvSpPr/>
          <p:nvPr/>
        </p:nvSpPr>
        <p:spPr>
          <a:xfrm>
            <a:off x="6878407" y="3427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38940" y="3363838"/>
            <a:ext cx="190148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이</a:t>
            </a:r>
            <a:r>
              <a:rPr lang="ko-KR" altLang="en-US" sz="1100" dirty="0"/>
              <a:t>름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pic>
        <p:nvPicPr>
          <p:cNvPr id="4099" name="Picture 3" descr="C:\Users\alfo8-19\Desktop\관리자 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52" y="1534574"/>
            <a:ext cx="3498578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/>
          <p:cNvSpPr/>
          <p:nvPr/>
        </p:nvSpPr>
        <p:spPr>
          <a:xfrm>
            <a:off x="3074452" y="29492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00002F"/>
                </a:solidFill>
                <a:latin typeface="+mn-ea"/>
              </a:rPr>
              <a:t>관리자 등록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325501" y="2899090"/>
            <a:ext cx="3141394" cy="654331"/>
            <a:chOff x="5181600" y="390525"/>
            <a:chExt cx="1009650" cy="1026106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 49"/>
          <p:cNvCxnSpPr/>
          <p:nvPr/>
        </p:nvCxnSpPr>
        <p:spPr>
          <a:xfrm>
            <a:off x="6842348" y="38035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6876256" y="38769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2" name="TextBox 51"/>
          <p:cNvSpPr txBox="1"/>
          <p:nvPr/>
        </p:nvSpPr>
        <p:spPr>
          <a:xfrm>
            <a:off x="7050752" y="3871456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</a:t>
            </a:r>
            <a:r>
              <a:rPr lang="ko-KR" altLang="en-US" sz="1100" smtClean="0"/>
              <a:t>암호화 컨트롤러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3070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lfo\Desktop\발표용 자료\관리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9" y="1171812"/>
            <a:ext cx="6149961" cy="32531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6714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7709" y="18275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20272" y="339502"/>
            <a:ext cx="18918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이름 별로 가능</a:t>
            </a:r>
            <a:r>
              <a:rPr lang="en-US" altLang="ko-KR" sz="1100" dirty="0"/>
              <a:t>, </a:t>
            </a:r>
            <a:r>
              <a:rPr lang="ko-KR" altLang="en-US" sz="1100" dirty="0"/>
              <a:t>전체 </a:t>
            </a:r>
            <a:endParaRPr lang="en-US" altLang="ko-KR" sz="1100" dirty="0"/>
          </a:p>
          <a:p>
            <a:r>
              <a:rPr lang="ko-KR" altLang="en-US" sz="1100" dirty="0"/>
              <a:t>관리자 클릭 시 모든 관리자</a:t>
            </a:r>
            <a:endParaRPr lang="en-US" altLang="ko-KR" sz="1100" dirty="0"/>
          </a:p>
          <a:p>
            <a:r>
              <a:rPr lang="ko-KR" altLang="en-US" sz="1100" dirty="0"/>
              <a:t>리스트 출력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1177114"/>
            <a:ext cx="228780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 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강제탈퇴로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이름과 등록일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강제탈퇴 버튼 클릭 시 사업자나</a:t>
            </a:r>
            <a:endParaRPr lang="en-US" altLang="ko-KR" sz="1100" dirty="0"/>
          </a:p>
          <a:p>
            <a:r>
              <a:rPr lang="ko-KR" altLang="en-US" sz="1100" dirty="0"/>
              <a:t>사용자완 다르게 별도의 조건 없이</a:t>
            </a:r>
            <a:endParaRPr lang="en-US" altLang="ko-KR" sz="1100" dirty="0"/>
          </a:p>
          <a:p>
            <a:r>
              <a:rPr lang="ko-KR" altLang="en-US" sz="1100" dirty="0"/>
              <a:t>바로 탈퇴처리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관리</a:t>
            </a:r>
          </a:p>
        </p:txBody>
      </p:sp>
    </p:spTree>
    <p:extLst>
      <p:ext uri="{BB962C8B-B14F-4D97-AF65-F5344CB8AC3E}">
        <p14:creationId xmlns:p14="http://schemas.microsoft.com/office/powerpoint/2010/main" val="273278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\Desktop\발표용 자료\예약자확인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6" y="1009832"/>
            <a:ext cx="6346130" cy="36490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0" y="12228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1912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28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고객</a:t>
            </a:r>
            <a:r>
              <a:rPr lang="en-US" altLang="ko-KR" sz="1100" dirty="0"/>
              <a:t>, </a:t>
            </a:r>
            <a:r>
              <a:rPr lang="ko-KR" altLang="en-US" sz="1100" dirty="0"/>
              <a:t>상품</a:t>
            </a:r>
            <a:r>
              <a:rPr lang="en-US" altLang="ko-KR" sz="1100" dirty="0"/>
              <a:t>, </a:t>
            </a:r>
            <a:r>
              <a:rPr lang="ko-KR" altLang="en-US" sz="1100" dirty="0"/>
              <a:t>패키지 별로</a:t>
            </a:r>
            <a:endParaRPr lang="en-US" altLang="ko-KR" sz="1100" dirty="0"/>
          </a:p>
          <a:p>
            <a:r>
              <a:rPr lang="ko-KR" altLang="en-US" sz="1100" dirty="0"/>
              <a:t>검색 가능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고객명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 err="1"/>
              <a:t>패키지명</a:t>
            </a:r>
            <a:r>
              <a:rPr lang="en-US" altLang="ko-KR" sz="1100" dirty="0"/>
              <a:t>, </a:t>
            </a:r>
            <a:r>
              <a:rPr lang="ko-KR" altLang="en-US" sz="1100" dirty="0"/>
              <a:t>예약일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수량</a:t>
            </a:r>
            <a:r>
              <a:rPr lang="en-US" altLang="ko-KR" sz="1100" dirty="0"/>
              <a:t>, </a:t>
            </a:r>
            <a:r>
              <a:rPr lang="ko-KR" altLang="en-US" sz="1100" dirty="0"/>
              <a:t>가격으로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예약일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0" y="1656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148343" y="2473258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리스트의 내용을</a:t>
            </a:r>
            <a:endParaRPr lang="en-US" altLang="ko-KR" sz="1100" dirty="0"/>
          </a:p>
          <a:p>
            <a:r>
              <a:rPr lang="ko-KR" altLang="en-US" sz="1100" dirty="0"/>
              <a:t>엑셀파일로 변환하고 저장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873203" y="25451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37144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확인</a:t>
            </a:r>
          </a:p>
        </p:txBody>
      </p:sp>
    </p:spTree>
    <p:extLst>
      <p:ext uri="{BB962C8B-B14F-4D97-AF65-F5344CB8AC3E}">
        <p14:creationId xmlns:p14="http://schemas.microsoft.com/office/powerpoint/2010/main" val="2052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lfo\Desktop\발표용 자료\예약자엑셀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7" y="993323"/>
            <a:ext cx="4617799" cy="39158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9014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저장된 엑셀파일을 파일을</a:t>
            </a:r>
            <a:endParaRPr lang="en-US" altLang="ko-KR" sz="1100" dirty="0"/>
          </a:p>
          <a:p>
            <a:r>
              <a:rPr lang="ko-KR" altLang="en-US" sz="1100" dirty="0"/>
              <a:t>열면 사진과 같이 예약리스트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710526" y="8127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3" name="타원 12"/>
          <p:cNvSpPr/>
          <p:nvPr/>
        </p:nvSpPr>
        <p:spPr>
          <a:xfrm>
            <a:off x="6835925" y="409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엑셀</a:t>
            </a:r>
          </a:p>
        </p:txBody>
      </p:sp>
    </p:spTree>
    <p:extLst>
      <p:ext uri="{BB962C8B-B14F-4D97-AF65-F5344CB8AC3E}">
        <p14:creationId xmlns:p14="http://schemas.microsoft.com/office/powerpoint/2010/main" val="331819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lfo\Desktop\발표용 자료\사용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93323"/>
            <a:ext cx="6234027" cy="25128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53987" y="15054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88102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646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사이드는 </a:t>
            </a:r>
            <a:r>
              <a:rPr lang="en-US" altLang="ko-KR" sz="1100" dirty="0"/>
              <a:t>include</a:t>
            </a:r>
            <a:r>
              <a:rPr lang="ko-KR" altLang="en-US" sz="1100" dirty="0"/>
              <a:t>로 구현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</a:t>
            </a:r>
            <a:r>
              <a:rPr lang="en-US" altLang="ko-KR" sz="1100" dirty="0"/>
              <a:t>, </a:t>
            </a:r>
            <a:r>
              <a:rPr lang="ko-KR" altLang="en-US" sz="1100" dirty="0"/>
              <a:t>해당</a:t>
            </a:r>
            <a:endParaRPr lang="en-US" altLang="ko-KR" sz="1100" dirty="0"/>
          </a:p>
          <a:p>
            <a:r>
              <a:rPr lang="ko-KR" altLang="en-US" sz="1100" dirty="0"/>
              <a:t>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901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가입한 회원의 나이별로 통계</a:t>
            </a:r>
            <a:endParaRPr lang="en-US" altLang="ko-KR" sz="1100" dirty="0"/>
          </a:p>
          <a:p>
            <a:r>
              <a:rPr lang="ko-KR" altLang="en-US" sz="1100" dirty="0" err="1"/>
              <a:t>를</a:t>
            </a:r>
            <a:r>
              <a:rPr lang="ko-KR" altLang="en-US" sz="1100" dirty="0"/>
              <a:t>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5" name="Picture 3" descr="C:\Users\alfo\Desktop\발표용 자료\차트저장 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0" y="2134210"/>
            <a:ext cx="2332194" cy="25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88369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54949" y="21242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" name="굽은 화살표 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2572" y="1995686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6877432" y="206762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41373" y="26009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2426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</p:spTree>
    <p:extLst>
      <p:ext uri="{BB962C8B-B14F-4D97-AF65-F5344CB8AC3E}">
        <p14:creationId xmlns:p14="http://schemas.microsoft.com/office/powerpoint/2010/main" val="40101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\Desktop\발표용 자료\사업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2" y="950736"/>
            <a:ext cx="6192688" cy="254089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443411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21867" y="27342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사업자가 등록한 상품의 지역</a:t>
            </a:r>
            <a:endParaRPr lang="en-US" altLang="ko-KR" sz="1100" dirty="0"/>
          </a:p>
          <a:p>
            <a:r>
              <a:rPr lang="ko-KR" altLang="en-US" sz="1100" dirty="0"/>
              <a:t>별로 통계를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9" name="Picture 3" descr="C:\Users\alfo\Desktop\발표용 자료\차트저장사업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6" y="2225850"/>
            <a:ext cx="2516150" cy="238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951" y="21727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굽은 화살표 3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10371" y="1180714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0486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</a:t>
            </a:r>
          </a:p>
        </p:txBody>
      </p:sp>
    </p:spTree>
    <p:extLst>
      <p:ext uri="{BB962C8B-B14F-4D97-AF65-F5344CB8AC3E}">
        <p14:creationId xmlns:p14="http://schemas.microsoft.com/office/powerpoint/2010/main" val="22134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‘age’</a:t>
            </a:r>
            <a:r>
              <a:rPr lang="ko-KR" altLang="en-US" sz="1100" dirty="0"/>
              <a:t>에 범위를 주어 </a:t>
            </a:r>
            <a:r>
              <a:rPr lang="en-US" altLang="ko-KR" sz="1100" dirty="0"/>
              <a:t>count</a:t>
            </a:r>
            <a:r>
              <a:rPr lang="ko-KR" altLang="en-US" sz="1100" dirty="0"/>
              <a:t>하여</a:t>
            </a:r>
            <a:endParaRPr lang="en-US" altLang="ko-KR" sz="1100" dirty="0"/>
          </a:p>
          <a:p>
            <a:r>
              <a:rPr lang="ko-KR" altLang="en-US" sz="1100" dirty="0"/>
              <a:t>나이별 통계를 </a:t>
            </a:r>
            <a:r>
              <a:rPr lang="en-US" altLang="ko-KR" sz="1100" dirty="0"/>
              <a:t>select.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6819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 회원가입 시 </a:t>
            </a:r>
            <a:r>
              <a:rPr lang="en-US" altLang="ko-KR" sz="1100" dirty="0"/>
              <a:t>‘,’</a:t>
            </a:r>
            <a:r>
              <a:rPr lang="ko-KR" altLang="en-US" sz="1100" dirty="0"/>
              <a:t>가 붙어서</a:t>
            </a:r>
            <a:endParaRPr lang="en-US" altLang="ko-KR" sz="1100" dirty="0"/>
          </a:p>
          <a:p>
            <a:r>
              <a:rPr lang="ko-KR" altLang="en-US" sz="1100" dirty="0"/>
              <a:t>들어옴</a:t>
            </a:r>
            <a:r>
              <a:rPr lang="en-US" altLang="ko-KR" sz="1100" dirty="0"/>
              <a:t>(ex.’,920413,1’).</a:t>
            </a:r>
          </a:p>
          <a:p>
            <a:r>
              <a:rPr lang="en-US" altLang="ko-KR" sz="1100" dirty="0"/>
              <a:t>9</a:t>
            </a:r>
            <a:r>
              <a:rPr lang="ko-KR" altLang="en-US" sz="1100" dirty="0"/>
              <a:t>번째 자리가 </a:t>
            </a:r>
            <a:r>
              <a:rPr lang="en-US" altLang="ko-KR" sz="1100" dirty="0"/>
              <a:t>‘1’</a:t>
            </a:r>
            <a:r>
              <a:rPr lang="ko-KR" altLang="en-US" sz="1100" dirty="0"/>
              <a:t>이나 </a:t>
            </a:r>
            <a:r>
              <a:rPr lang="en-US" altLang="ko-KR" sz="1100" dirty="0"/>
              <a:t>‘2’</a:t>
            </a:r>
            <a:r>
              <a:rPr lang="ko-KR" altLang="en-US" sz="1100" dirty="0"/>
              <a:t>면</a:t>
            </a:r>
            <a:endParaRPr lang="en-US" altLang="ko-KR" sz="1100" dirty="0"/>
          </a:p>
          <a:p>
            <a:r>
              <a:rPr lang="en-US" altLang="ko-KR" sz="1100" dirty="0"/>
              <a:t>1900</a:t>
            </a:r>
            <a:r>
              <a:rPr lang="ko-KR" altLang="en-US" sz="1100" dirty="0"/>
              <a:t>년도로</a:t>
            </a:r>
            <a:r>
              <a:rPr lang="en-US" altLang="ko-KR" sz="1100" dirty="0"/>
              <a:t>, </a:t>
            </a:r>
            <a:r>
              <a:rPr lang="ko-KR" altLang="en-US" sz="1100" dirty="0"/>
              <a:t>다른 경우</a:t>
            </a:r>
            <a:r>
              <a:rPr lang="en-US" altLang="ko-KR" sz="1100" dirty="0"/>
              <a:t>(3,4)</a:t>
            </a:r>
            <a:r>
              <a:rPr lang="ko-KR" altLang="en-US" sz="1100" dirty="0"/>
              <a:t>엔 </a:t>
            </a:r>
            <a:endParaRPr lang="en-US" altLang="ko-KR" sz="1100" dirty="0"/>
          </a:p>
          <a:p>
            <a:r>
              <a:rPr lang="en-US" altLang="ko-KR" sz="1100" dirty="0"/>
              <a:t>2000</a:t>
            </a:r>
            <a:r>
              <a:rPr lang="ko-KR" altLang="en-US" sz="1100" dirty="0"/>
              <a:t>년도로 하고 </a:t>
            </a:r>
            <a:r>
              <a:rPr lang="en-US" altLang="ko-KR" sz="1100" dirty="0"/>
              <a:t>‘,’</a:t>
            </a:r>
            <a:r>
              <a:rPr lang="ko-KR" altLang="en-US" sz="1100" dirty="0"/>
              <a:t>때문에 </a:t>
            </a:r>
            <a:endParaRPr lang="en-US" altLang="ko-KR" sz="1100" dirty="0"/>
          </a:p>
          <a:p>
            <a:r>
              <a:rPr lang="en-US" altLang="ko-KR" sz="1100" dirty="0"/>
              <a:t>2</a:t>
            </a:r>
            <a:r>
              <a:rPr lang="ko-KR" altLang="en-US" sz="1100" dirty="0"/>
              <a:t>번째부터</a:t>
            </a:r>
            <a:r>
              <a:rPr lang="en-US" altLang="ko-KR" sz="1100" dirty="0"/>
              <a:t> 2</a:t>
            </a:r>
            <a:r>
              <a:rPr lang="ko-KR" altLang="en-US" sz="1100" dirty="0"/>
              <a:t>자리를</a:t>
            </a:r>
            <a:endParaRPr lang="en-US" altLang="ko-KR" sz="1100" dirty="0"/>
          </a:p>
          <a:p>
            <a:r>
              <a:rPr lang="ko-KR" altLang="en-US" sz="1100" dirty="0"/>
              <a:t>나머지 뒤</a:t>
            </a:r>
            <a:r>
              <a:rPr lang="en-US" altLang="ko-KR" sz="1100" dirty="0"/>
              <a:t> </a:t>
            </a:r>
            <a:r>
              <a:rPr lang="ko-KR" altLang="en-US" sz="1100" dirty="0"/>
              <a:t>두 자리로 함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0" name="Picture 2" descr="C:\Users\alfo\Desktop\발표용 자료\쿼리사용자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3646"/>
            <a:ext cx="6122277" cy="318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220452" y="18098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045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39552" y="1809823"/>
            <a:ext cx="5184576" cy="16260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1952" y="3517477"/>
            <a:ext cx="5464224" cy="5664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7574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505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지역에 맞는 리스트를 </a:t>
            </a:r>
            <a:r>
              <a:rPr lang="en-US" altLang="ko-KR" sz="1100" dirty="0"/>
              <a:t>count</a:t>
            </a:r>
          </a:p>
          <a:p>
            <a:r>
              <a:rPr lang="ko-KR" altLang="en-US" sz="1100" dirty="0"/>
              <a:t>하여 </a:t>
            </a:r>
            <a:r>
              <a:rPr lang="en-US" altLang="ko-KR" sz="1100" dirty="0"/>
              <a:t>select.</a:t>
            </a:r>
          </a:p>
          <a:p>
            <a:r>
              <a:rPr lang="ko-KR" altLang="en-US" sz="1100" dirty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게시된 상품만 적용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4" name="Picture 2" descr="C:\Users\alfo\Desktop\발표용 자료\쿼리 상품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1589"/>
            <a:ext cx="5354366" cy="375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739153" y="15082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073456" y="4348926"/>
            <a:ext cx="16263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23982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55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김정휘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결제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예약취소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작성 전반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ppt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통합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713" y="863013"/>
            <a:ext cx="870886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79712" y="889254"/>
            <a:ext cx="1584176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5936" y="889604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5576" y="1989108"/>
            <a:ext cx="6840760" cy="136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55576" y="2218288"/>
            <a:ext cx="6840760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5576" y="2584906"/>
            <a:ext cx="6840760" cy="720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5576" y="3232978"/>
            <a:ext cx="6840760" cy="3468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576" y="4522544"/>
            <a:ext cx="6840760" cy="720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71965" y="1923678"/>
            <a:ext cx="4200071" cy="1151654"/>
            <a:chOff x="4000499" y="2447473"/>
            <a:chExt cx="4200071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4125754" y="2447473"/>
              <a:ext cx="3940501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+mj-lt"/>
                  <a:ea typeface="나눔스퀘어 ExtraBold" panose="020B0600000101010101" pitchFamily="50" charset="-127"/>
                </a:rPr>
                <a:t>Thank you</a:t>
              </a:r>
              <a:endParaRPr lang="ko-KR" altLang="en-US" sz="5400" spc="-30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000499" y="3591816"/>
              <a:ext cx="4200071" cy="391195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  <a:r>
                <a:rPr lang="en-US" altLang="ko-KR" sz="12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3360" y="146338"/>
            <a:ext cx="147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0002F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91499" y="650035"/>
            <a:ext cx="11775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8247" y="794410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4800" b="1" dirty="0">
              <a:solidFill>
                <a:srgbClr val="00002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5760" y="1693835"/>
            <a:ext cx="1224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개발목적 및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요구사항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475656" y="1658506"/>
            <a:ext cx="792088" cy="0"/>
          </a:xfrm>
          <a:prstGeom prst="line">
            <a:avLst/>
          </a:prstGeom>
          <a:ln w="381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4878" y="2090554"/>
            <a:ext cx="1534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개발목적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요구사항</a:t>
            </a:r>
            <a:endParaRPr lang="en-US" altLang="ko-KR" sz="1000" dirty="0"/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요구사항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245558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역할분담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팀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개인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053378" y="1977018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개발환경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739860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452978" y="4035060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개체관계도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논리적 모델링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물리적 모델링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11650" y="4177992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-MVC </a:t>
            </a:r>
            <a:r>
              <a:rPr lang="ko-KR" altLang="en-US" sz="1000" dirty="0"/>
              <a:t>구조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UML(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UML</a:t>
            </a:r>
            <a:endParaRPr lang="ko-KR" altLang="en-US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038138" y="4035060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-UI</a:t>
            </a:r>
            <a:r>
              <a:rPr lang="ko-KR" altLang="en-US" sz="1000" dirty="0"/>
              <a:t>기능 설명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51874" y="4196660"/>
            <a:ext cx="15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후기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en-US" altLang="ko-KR" sz="1000" dirty="0" err="1"/>
              <a:t>QnA</a:t>
            </a:r>
            <a:endParaRPr lang="en-US" altLang="ko-KR" sz="10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046581" y="794410"/>
            <a:ext cx="1224135" cy="1361090"/>
            <a:chOff x="941121" y="1059582"/>
            <a:chExt cx="1224135" cy="1361090"/>
          </a:xfrm>
        </p:grpSpPr>
        <p:sp>
          <p:nvSpPr>
            <p:cNvPr id="56" name="TextBox 5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02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역할분담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&amp; </a:t>
              </a:r>
              <a:r>
                <a:rPr lang="ko-KR" altLang="en-US" sz="1200" b="1" dirty="0">
                  <a:latin typeface="+mn-ea"/>
                </a:rPr>
                <a:t>일정</a:t>
              </a:r>
              <a:endParaRPr lang="en-US" altLang="ko-KR" sz="1200" b="1" dirty="0">
                <a:latin typeface="+mn-ea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4817402" y="794410"/>
            <a:ext cx="1224135" cy="1176424"/>
            <a:chOff x="941121" y="1059582"/>
            <a:chExt cx="1224135" cy="1176424"/>
          </a:xfrm>
        </p:grpSpPr>
        <p:sp>
          <p:nvSpPr>
            <p:cNvPr id="61" name="TextBox 60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03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41121" y="1959007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개발환경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6588224" y="794410"/>
            <a:ext cx="1224135" cy="1361090"/>
            <a:chOff x="941121" y="1059582"/>
            <a:chExt cx="1224135" cy="1361090"/>
          </a:xfrm>
        </p:grpSpPr>
        <p:sp>
          <p:nvSpPr>
            <p:cNvPr id="66" name="TextBox 6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04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</a:rPr>
                <a:t>Use-case-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Diagram</a:t>
              </a:r>
              <a:endParaRPr lang="ko-KR" altLang="en-US" sz="1200" b="1" dirty="0">
                <a:latin typeface="+mn-ea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75760" y="2866608"/>
            <a:ext cx="6536599" cy="1361090"/>
            <a:chOff x="1275760" y="915566"/>
            <a:chExt cx="6536599" cy="1361090"/>
          </a:xfrm>
        </p:grpSpPr>
        <p:grpSp>
          <p:nvGrpSpPr>
            <p:cNvPr id="92" name="그룹 91"/>
            <p:cNvGrpSpPr/>
            <p:nvPr/>
          </p:nvGrpSpPr>
          <p:grpSpPr>
            <a:xfrm>
              <a:off x="1275760" y="915566"/>
              <a:ext cx="1224135" cy="1176424"/>
              <a:chOff x="941121" y="1059582"/>
              <a:chExt cx="1224135" cy="1176424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05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DB</a:t>
                </a:r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10" name="직선 연결선 109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3046581" y="915566"/>
              <a:ext cx="1224135" cy="1361090"/>
              <a:chOff x="941121" y="1059582"/>
              <a:chExt cx="1224135" cy="1361090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06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프로그램</a:t>
                </a:r>
                <a:endParaRPr lang="en-US" altLang="ko-KR" sz="1200" b="1" dirty="0">
                  <a:latin typeface="+mn-ea"/>
                </a:endParaRPr>
              </a:p>
              <a:p>
                <a:pPr algn="ctr"/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4817402" y="915566"/>
              <a:ext cx="1224135" cy="1176424"/>
              <a:chOff x="941121" y="1059582"/>
              <a:chExt cx="1224135" cy="1176424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07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UI</a:t>
                </a:r>
                <a:r>
                  <a:rPr lang="ko-KR" altLang="en-US" sz="1200" b="1" dirty="0">
                    <a:latin typeface="+mn-ea"/>
                  </a:rPr>
                  <a:t>기능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6588224" y="915566"/>
              <a:ext cx="1224135" cy="1361090"/>
              <a:chOff x="941121" y="1059582"/>
              <a:chExt cx="1224135" cy="1361090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08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후기 </a:t>
                </a:r>
                <a:r>
                  <a:rPr lang="en-US" altLang="ko-KR" sz="1200" b="1" dirty="0">
                    <a:latin typeface="+mn-ea"/>
                  </a:rPr>
                  <a:t>&amp;</a:t>
                </a:r>
              </a:p>
              <a:p>
                <a:pPr algn="ctr"/>
                <a:r>
                  <a:rPr lang="en-US" altLang="ko-KR" sz="1200" b="1" dirty="0" err="1">
                    <a:latin typeface="+mn-ea"/>
                  </a:rPr>
                  <a:t>QnA</a:t>
                </a:r>
                <a:endParaRPr lang="ko-KR" altLang="en-US" sz="1200" b="1" dirty="0">
                  <a:latin typeface="+mn-ea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77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팀 프로젝트 [ACTIVILLAGE]\ppt\픽토그램\noun_manage_942484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7"/>
          <a:stretch/>
        </p:blipFill>
        <p:spPr bwMode="auto">
          <a:xfrm>
            <a:off x="3275856" y="1439977"/>
            <a:ext cx="3096344" cy="25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1075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개발환경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1059582"/>
            <a:ext cx="5464829" cy="33239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OS = Windows 7 Home Premium K(64 bit)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DB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Oracle11g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웹 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Tomcat 9.0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프레임워크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Spring 4.3.3. RELEASE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Tool = spring-tool-suite-3.8.4(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sts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),  SQL Developer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18.2.0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개발언어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JAVA 8, HTML5, CSS3,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jQuery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, JSP, JavaScript, XML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Build = maven 2.9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데이터베이스 모델링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ERwin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7.3.0.1666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단위테스트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Find Bugs, PMD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문서화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Word, PowerPoint, Excel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형상관리 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GitHub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브라우저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chrome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JAVA = JDK 1.8.0_131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UML 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starUML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2.8.0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플러그인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Bootstrap-3.3.7-dist,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ObjectAid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UML Explorer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03.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3699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8" name="Picture 2" descr="C:\Users\alfo8-19\Desktop\팀프로젝트\ACTIVILLAGE\use-case-diagram(완료)\관리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69193" cy="43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5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8740" y="543699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3075" name="Picture 3" descr="C:\Users\alfo8-19\Desktop\팀프로젝트\ACTIVILLAGE\use-case-diagram(완료)\사업자 사용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53953" cy="432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7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3980" y="540286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개체관계도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4098" name="Picture 2" descr="C:\Users\alfo8-19\Desktop\팀프로젝트\ACTIVILLAGE\데이터 모델링(완료)\개체관계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40" y="817285"/>
            <a:ext cx="7153952" cy="43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7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논리적 모델링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5122" name="Picture 2" descr="C:\Users\alfo8-19\Desktop\팀프로젝트\ACTIVILLAGE\데이터 모델링(완료)\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14" y="817285"/>
            <a:ext cx="7141578" cy="43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8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물리적 모델링</a:t>
            </a:r>
          </a:p>
        </p:txBody>
      </p:sp>
      <p:pic>
        <p:nvPicPr>
          <p:cNvPr id="6146" name="Picture 2" descr="C:\Users\alfo8-19\Desktop\팀프로젝트\ACTIVILLAGE\데이터 모델링(완료)\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8" y="817285"/>
            <a:ext cx="7153953" cy="4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9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034" name="Picture 10" descr="C:\Users\alfo8-19\Desktop\관리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818738"/>
            <a:ext cx="2309813" cy="43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fo8-19\Desktop\관리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820321"/>
            <a:ext cx="2316163" cy="43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alfo8-19\Desktop\관리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48" y="820698"/>
            <a:ext cx="2019300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lfo8-19\Desktop\관리자\쿼리\관리자 쿼리 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72" y="2700526"/>
            <a:ext cx="2019300" cy="2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alfo8-19\Desktop\관리자\쿼리\관리자 쿼리 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97" y="816960"/>
            <a:ext cx="2088687" cy="18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245" y="2625090"/>
            <a:ext cx="2088687" cy="252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067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11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25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24127"/>
            <a:ext cx="1843595" cy="114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19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alfo8-19\Desktop\관리자\관리자 찌거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65" y="824127"/>
            <a:ext cx="1831783" cy="8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alfo8-19\Desktop\공용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05" y="1652206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4" y="824126"/>
            <a:ext cx="1656185" cy="21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lfo8-19\Desktop\관리자\뷰\뷰 마지막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5" y="2953887"/>
            <a:ext cx="1656184" cy="21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89411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1" descr="C:\Users\alfo8-19\Desktop\사업자 메인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36" y="3293730"/>
            <a:ext cx="2160240" cy="25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3080" name="Picture 8" descr="C:\Users\alfo8-19\Desktop\사업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92" y="808673"/>
            <a:ext cx="2057400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lfo8-19\Desktop\사업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2512278"/>
            <a:ext cx="206533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09665"/>
            <a:ext cx="2043113" cy="43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alfo8-19\Desktop\사업자 쿼리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76" y="3538334"/>
            <a:ext cx="1981200" cy="16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alfo8-19\Desktop\사업자 쿼리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809665"/>
            <a:ext cx="1966913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lfo8-19\Desktop\사업자 메인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613" y="809665"/>
            <a:ext cx="2125663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819" y="2924170"/>
            <a:ext cx="1879665" cy="22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2047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74" y="4020394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2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6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29" y="818039"/>
            <a:ext cx="1843595" cy="11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18038"/>
            <a:ext cx="1656185" cy="214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11909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4257649"/>
            <a:ext cx="1823059" cy="1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18039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21" y="818039"/>
            <a:ext cx="1951836" cy="16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fo8-19\Desktop\사업자\뷰\사업자 뷰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514640"/>
            <a:ext cx="1827643" cy="9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lfo8-19\Desktop\사업자\뷰\사업자 뷰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4" y="3465058"/>
            <a:ext cx="1807819" cy="5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4397814"/>
            <a:ext cx="1827643" cy="7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634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개발목적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26970" y="1211218"/>
            <a:ext cx="2592288" cy="1664027"/>
            <a:chOff x="3275856" y="534770"/>
            <a:chExt cx="2592288" cy="1664027"/>
          </a:xfrm>
        </p:grpSpPr>
        <p:pic>
          <p:nvPicPr>
            <p:cNvPr id="1026" name="Picture 2" descr="C:\Users\alfo\Desktop\noun_Travel_93702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68"/>
            <a:stretch/>
          </p:blipFill>
          <p:spPr bwMode="auto">
            <a:xfrm>
              <a:off x="3499324" y="534770"/>
              <a:ext cx="2016224" cy="166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75856" y="1319421"/>
              <a:ext cx="2592288" cy="394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D:\팀 프로젝트 [ACTIVILLAGE]\로고 이미지\14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523" y="1362973"/>
              <a:ext cx="2353218" cy="30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096566" y="2881278"/>
            <a:ext cx="72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개별적으로 찾아보기 어려운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국내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액티비티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상품들을 모아</a:t>
            </a:r>
            <a:endParaRPr lang="en-US" altLang="ko-KR" dirty="0"/>
          </a:p>
          <a:p>
            <a:pPr algn="ctr"/>
            <a:r>
              <a:rPr lang="ko-KR" altLang="en-US" dirty="0"/>
              <a:t>더욱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효율적으로 조회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예약</a:t>
            </a:r>
            <a:r>
              <a:rPr lang="ko-KR" altLang="en-US" dirty="0"/>
              <a:t>할 수 있고</a:t>
            </a:r>
            <a:r>
              <a:rPr lang="en-US" altLang="ko-KR" dirty="0"/>
              <a:t>, </a:t>
            </a:r>
            <a:r>
              <a:rPr lang="ko-KR" altLang="en-US" dirty="0"/>
              <a:t>사업자들로 하여금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수월하게 </a:t>
            </a:r>
            <a:r>
              <a:rPr lang="ko-KR" altLang="en-US" dirty="0"/>
              <a:t>상품을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관리</a:t>
            </a:r>
            <a:r>
              <a:rPr lang="ko-KR" altLang="en-US" dirty="0"/>
              <a:t>할 수 있는 환경을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6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0" y="809665"/>
            <a:ext cx="2043113" cy="43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lfo8-19\Desktop\사용자\메인\유저메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76" y="807546"/>
            <a:ext cx="2031847" cy="43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fo8-19\Desktop\사용자\메인\유저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24" y="809665"/>
            <a:ext cx="2188767" cy="13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1" y="2109222"/>
            <a:ext cx="1991410" cy="16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2" y="3795886"/>
            <a:ext cx="1991410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8-19\Desktop\사용자\메인\유저메인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05" y="807546"/>
            <a:ext cx="2186163" cy="433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6041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3956348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7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7" y="829440"/>
            <a:ext cx="1826767" cy="1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972617"/>
            <a:ext cx="1827160" cy="41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29424"/>
            <a:ext cx="1656185" cy="21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24063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34" y="4193602"/>
            <a:ext cx="1823059" cy="13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50" y="4326148"/>
            <a:ext cx="1827643" cy="8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30193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18" y="829439"/>
            <a:ext cx="1806575" cy="19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lfo8-19\Desktop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753361"/>
            <a:ext cx="1818143" cy="1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fo8-19\Desktop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69" y="2869783"/>
            <a:ext cx="1818143" cy="10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6379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예약확인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사용자통계</a:t>
            </a:r>
          </a:p>
        </p:txBody>
      </p:sp>
      <p:pic>
        <p:nvPicPr>
          <p:cNvPr id="1026" name="Picture 2" descr="C:\Users\alfo\Desktop\사용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12780"/>
            <a:ext cx="7934881" cy="42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사용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915567"/>
            <a:ext cx="112891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6273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사업자통계</a:t>
            </a:r>
          </a:p>
        </p:txBody>
      </p:sp>
      <p:pic>
        <p:nvPicPr>
          <p:cNvPr id="2050" name="Picture 2" descr="C:\Users\alfo\Desktop\사업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56" y="840324"/>
            <a:ext cx="6768752" cy="41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사업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08" y="915566"/>
            <a:ext cx="830287" cy="5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392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관리자생성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관리자관리</a:t>
            </a:r>
          </a:p>
        </p:txBody>
      </p:sp>
      <p:pic>
        <p:nvPicPr>
          <p:cNvPr id="4098" name="Picture 2" descr="C:\Users\alfo\Desktop\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566"/>
            <a:ext cx="7623398" cy="402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관리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7574"/>
            <a:ext cx="1038558" cy="9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관리자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87574"/>
            <a:ext cx="978991" cy="6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7893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 - 1:1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공지사항</a:t>
            </a:r>
          </a:p>
        </p:txBody>
      </p:sp>
      <p:pic>
        <p:nvPicPr>
          <p:cNvPr id="3074" name="Picture 2" descr="C:\Users\alfo\Desktop\문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3824"/>
            <a:ext cx="6333567" cy="361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\Desktop\문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48" y="874644"/>
            <a:ext cx="77368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lfo\Desktop\공지사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15766"/>
            <a:ext cx="2558644" cy="202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400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7569" y="535781"/>
            <a:ext cx="21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3558"/>
            <a:ext cx="8093392" cy="37621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642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7570" y="535781"/>
            <a:ext cx="2552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</a:t>
            </a:r>
            <a:r>
              <a:rPr lang="en-US" altLang="ko-KR" sz="1200" dirty="0">
                <a:solidFill>
                  <a:srgbClr val="00002F"/>
                </a:solidFill>
              </a:rPr>
              <a:t> </a:t>
            </a:r>
            <a:r>
              <a:rPr lang="ko-KR" altLang="en-US" sz="1200" dirty="0">
                <a:solidFill>
                  <a:srgbClr val="00002F"/>
                </a:solidFill>
              </a:rPr>
              <a:t>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791492"/>
            <a:ext cx="6167438" cy="43005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885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773" y="535781"/>
            <a:ext cx="2666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패키지 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842991"/>
            <a:ext cx="6167438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7994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0315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 smtClean="0">
                <a:solidFill>
                  <a:srgbClr val="00002F"/>
                </a:solidFill>
              </a:rPr>
              <a:t>예약자 확인</a:t>
            </a:r>
            <a:endParaRPr lang="ko-KR" altLang="en-US" sz="1200" dirty="0">
              <a:solidFill>
                <a:srgbClr val="00002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5746685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322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5"/>
          <a:stretch/>
        </p:blipFill>
        <p:spPr bwMode="auto">
          <a:xfrm>
            <a:off x="2627784" y="796414"/>
            <a:ext cx="4536504" cy="3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467" y="773331"/>
            <a:ext cx="4697120" cy="45730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관리자 계정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최고관리자와 일반관리자로 구분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초기에 지정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(admin/1234(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일반관리자를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퇴사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처리 할 수 있다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ID (admin)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 로그인 을 해야 모든 관리자 기능을 사용가능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 페이지를 이용해 암호화한다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.(SHA256, </a:t>
            </a:r>
            <a:r>
              <a:rPr lang="en-US" altLang="ko-KR" sz="1100" dirty="0" err="1">
                <a:solidFill>
                  <a:srgbClr val="00002F"/>
                </a:solidFill>
                <a:latin typeface="+mn-ea"/>
              </a:rPr>
              <a:t>BCrpyt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관리자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6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중복체크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숫자포함 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(sha256)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일반회원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회원의 개인정보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강제 탈퇴 기능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예약중인 상품이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기업명을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 신청 시 사업자 승인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강제 탈퇴 시 등록한 상품도 전부 사라진다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매출현황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상품별 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1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예약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4961991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3486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매출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42991"/>
            <a:ext cx="4649799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8522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53578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 답변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2" y="1461884"/>
            <a:ext cx="6347460" cy="238696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6020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60378"/>
            <a:ext cx="4649799" cy="416276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607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리뷰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1002922"/>
            <a:ext cx="4649799" cy="387767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06818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771550"/>
            <a:ext cx="5676900" cy="43386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520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810214"/>
            <a:ext cx="5676900" cy="426131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1885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33514"/>
            <a:ext cx="7372350" cy="38704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713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19545"/>
            <a:ext cx="7372350" cy="369842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50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1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메인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7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4"/>
          <a:stretch/>
        </p:blipFill>
        <p:spPr bwMode="auto">
          <a:xfrm>
            <a:off x="2627784" y="796414"/>
            <a:ext cx="4536504" cy="38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360" y="900177"/>
            <a:ext cx="5402441" cy="21133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통계처리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 가입자 수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별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일반회원의 나이별 가입자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사업자의 지역별 등록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문의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문의에 대해서 관리자만 답변을 달 수 있으며 관리자와 작성자 외 확인 할 수 없다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6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\Desktop\발표용 자료\메인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12780"/>
            <a:ext cx="3744416" cy="41776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0046" y="53578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1741283" y="18683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572000" y="171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22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각 이미지 클릭 시 지역에 맞는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상품들을 검색 후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en-US" altLang="ko-KR" sz="1100" dirty="0">
                <a:solidFill>
                  <a:schemeClr val="dk1"/>
                </a:solidFill>
              </a:rPr>
              <a:t>(ex.</a:t>
            </a:r>
            <a:r>
              <a:rPr lang="ko-KR" altLang="en-US" sz="1100" dirty="0">
                <a:solidFill>
                  <a:schemeClr val="dk1"/>
                </a:solidFill>
              </a:rPr>
              <a:t>경기도 클릭 시 카테고리가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기도인 상품들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  <a:r>
              <a:rPr lang="ko-KR" altLang="en-US" sz="1100" dirty="0">
                <a:solidFill>
                  <a:schemeClr val="dk1"/>
                </a:solidFill>
              </a:rPr>
              <a:t>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6503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전체 상품을 검색하여 </a:t>
            </a:r>
            <a:endParaRPr lang="en-US" altLang="ko-KR" sz="1100" dirty="0"/>
          </a:p>
          <a:p>
            <a:r>
              <a:rPr lang="ko-KR" altLang="en-US" sz="1100" dirty="0"/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15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653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247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414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1683579" y="3465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876256" y="22224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164288" y="2186583"/>
            <a:ext cx="1516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구매 수 순으로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출력</a:t>
            </a:r>
            <a:r>
              <a:rPr lang="en-US" altLang="ko-KR" sz="1100" dirty="0">
                <a:solidFill>
                  <a:schemeClr val="dk1"/>
                </a:solidFill>
              </a:rPr>
              <a:t>(</a:t>
            </a:r>
            <a:r>
              <a:rPr lang="ko-KR" altLang="en-US" sz="1100" dirty="0">
                <a:solidFill>
                  <a:schemeClr val="dk1"/>
                </a:solidFill>
              </a:rPr>
              <a:t>상위 </a:t>
            </a:r>
            <a:r>
              <a:rPr lang="en-US" altLang="ko-KR" sz="1100" dirty="0">
                <a:solidFill>
                  <a:schemeClr val="dk1"/>
                </a:solidFill>
              </a:rPr>
              <a:t>4</a:t>
            </a:r>
            <a:r>
              <a:rPr lang="ko-KR" altLang="en-US" sz="1100" dirty="0">
                <a:solidFill>
                  <a:schemeClr val="dk1"/>
                </a:solidFill>
              </a:rPr>
              <a:t>개만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클릭 시 해당 상품의 </a:t>
            </a:r>
            <a:endParaRPr lang="en-US" altLang="ko-KR" sz="1100" dirty="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상세 페이지로 이동</a:t>
            </a:r>
            <a:endParaRPr lang="en-US" altLang="ko-KR" sz="1100" dirty="0">
              <a:solidFill>
                <a:schemeClr val="dk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876496" y="30495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6257" y="53578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인기상품 쿼리 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Sum()</a:t>
            </a:r>
            <a:r>
              <a:rPr lang="ko-KR" altLang="en-US" sz="1100" dirty="0"/>
              <a:t>으로 예약 테이블의 </a:t>
            </a:r>
            <a:endParaRPr lang="en-US" altLang="ko-KR" sz="1100" dirty="0"/>
          </a:p>
          <a:p>
            <a:r>
              <a:rPr lang="ko-KR" altLang="en-US" sz="1100" dirty="0"/>
              <a:t>상품구매 량을 합산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 err="1"/>
              <a:t>Row_number</a:t>
            </a:r>
            <a:r>
              <a:rPr lang="en-US" altLang="ko-KR" sz="1100" dirty="0"/>
              <a:t>()</a:t>
            </a:r>
            <a:r>
              <a:rPr lang="ko-KR" altLang="en-US" sz="1100" dirty="0"/>
              <a:t>를 이용해 </a:t>
            </a:r>
            <a:endParaRPr lang="en-US" altLang="ko-KR" sz="1100" dirty="0"/>
          </a:p>
          <a:p>
            <a:r>
              <a:rPr lang="ko-KR" altLang="en-US" sz="1100" dirty="0"/>
              <a:t>상품구매 량 합에 랭킹을 매김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6146" name="Picture 2" descr="C:\Users\alfo\Desktop\발표용 자료\쿼리 인기상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9" y="1249048"/>
            <a:ext cx="5750470" cy="285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36257" y="285978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10233" y="2674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943889" y="357986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5757" y="3228205"/>
            <a:ext cx="5137729" cy="3516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10234" y="34543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810232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23033" y="1166687"/>
            <a:ext cx="1981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구매 량 랭킹을 패키지 번호가 </a:t>
            </a:r>
            <a:endParaRPr lang="en-US" altLang="ko-KR" sz="1100" dirty="0"/>
          </a:p>
          <a:p>
            <a:r>
              <a:rPr lang="ko-KR" altLang="en-US" sz="1100" dirty="0"/>
              <a:t>같은 것 끼리 묶고</a:t>
            </a:r>
            <a:endParaRPr lang="en-US" altLang="ko-KR" sz="1100" dirty="0"/>
          </a:p>
          <a:p>
            <a:r>
              <a:rPr lang="ko-KR" altLang="en-US" sz="1100" dirty="0"/>
              <a:t>예약 취소하지 않은 </a:t>
            </a:r>
            <a:endParaRPr lang="en-US" altLang="ko-KR" sz="1100" dirty="0"/>
          </a:p>
          <a:p>
            <a:r>
              <a:rPr lang="ko-KR" altLang="en-US" sz="1100" dirty="0"/>
              <a:t>상품만 </a:t>
            </a:r>
            <a:r>
              <a:rPr lang="en-US" altLang="ko-KR" sz="1100" dirty="0"/>
              <a:t>select</a:t>
            </a:r>
          </a:p>
        </p:txBody>
      </p:sp>
      <p:sp>
        <p:nvSpPr>
          <p:cNvPr id="33" name="타원 32"/>
          <p:cNvSpPr/>
          <p:nvPr/>
        </p:nvSpPr>
        <p:spPr>
          <a:xfrm>
            <a:off x="6875822" y="21851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9763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6871" y="2102791"/>
            <a:ext cx="2074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패키지 별로 정리된 묶음을 다시</a:t>
            </a:r>
            <a:endParaRPr lang="en-US" altLang="ko-KR" sz="1100" dirty="0"/>
          </a:p>
          <a:p>
            <a:r>
              <a:rPr lang="ko-KR" altLang="en-US" sz="1100" dirty="0"/>
              <a:t>상품번호가 같은 것끼리 묶고</a:t>
            </a:r>
            <a:endParaRPr lang="en-US" altLang="ko-KR" sz="1100" dirty="0"/>
          </a:p>
          <a:p>
            <a:r>
              <a:rPr lang="ko-KR" altLang="en-US" sz="1100" dirty="0"/>
              <a:t>상위 </a:t>
            </a:r>
            <a:r>
              <a:rPr lang="en-US" altLang="ko-KR" sz="1100" dirty="0"/>
              <a:t>4</a:t>
            </a:r>
            <a:r>
              <a:rPr lang="ko-KR" altLang="en-US" sz="1100" dirty="0"/>
              <a:t>개만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하도록 </a:t>
            </a:r>
            <a:endParaRPr lang="en-US" altLang="ko-KR" sz="1100" dirty="0"/>
          </a:p>
          <a:p>
            <a:r>
              <a:rPr lang="ko-KR" altLang="en-US" sz="1100" dirty="0"/>
              <a:t>조건부여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5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fo\Desktop\발표용 자료\메인푸터비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186225"/>
            <a:ext cx="5333455" cy="6474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8659" y="53578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푸터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94178" y="11122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129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로그인할 때마다 다른 </a:t>
            </a:r>
            <a:r>
              <a:rPr lang="en-US" altLang="ko-KR" sz="1100" dirty="0" err="1"/>
              <a:t>loginType</a:t>
            </a:r>
            <a:endParaRPr lang="en-US" altLang="ko-KR" sz="1100" dirty="0"/>
          </a:p>
          <a:p>
            <a:r>
              <a:rPr lang="ko-KR" altLang="en-US" sz="1100" dirty="0"/>
              <a:t>세션을 부여해 위에서 </a:t>
            </a:r>
            <a:endParaRPr lang="en-US" altLang="ko-KR" sz="1100" dirty="0"/>
          </a:p>
          <a:p>
            <a:r>
              <a:rPr lang="ko-KR" altLang="en-US" sz="1100" dirty="0"/>
              <a:t>로그인 하는 타입에</a:t>
            </a:r>
            <a:endParaRPr lang="en-US" altLang="ko-KR" sz="1100" dirty="0"/>
          </a:p>
          <a:p>
            <a:r>
              <a:rPr lang="ko-KR" altLang="en-US" sz="1100" dirty="0"/>
              <a:t>따라 보이는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다르게 함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위에서부터 비회원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일반회원</a:t>
            </a:r>
            <a:r>
              <a:rPr lang="en-US" altLang="ko-KR" sz="1100" dirty="0" smtClean="0"/>
              <a:t>,</a:t>
            </a:r>
            <a:endParaRPr lang="en-US" altLang="ko-KR" sz="1100" dirty="0"/>
          </a:p>
          <a:p>
            <a:r>
              <a:rPr lang="ko-KR" altLang="en-US" sz="1100" dirty="0"/>
              <a:t>사업자</a:t>
            </a:r>
            <a:r>
              <a:rPr lang="en-US" altLang="ko-KR" sz="1100" dirty="0"/>
              <a:t>, </a:t>
            </a:r>
            <a:r>
              <a:rPr lang="ko-KR" altLang="en-US" sz="1100" dirty="0"/>
              <a:t>관리자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635646"/>
            <a:ext cx="15552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 </a:t>
            </a:r>
            <a:endParaRPr lang="en-US" altLang="ko-KR" sz="1100" dirty="0"/>
          </a:p>
          <a:p>
            <a:r>
              <a:rPr lang="en-US" altLang="ko-KR" sz="1100" dirty="0"/>
              <a:t>1:1</a:t>
            </a:r>
            <a:r>
              <a:rPr lang="ko-KR" altLang="en-US" sz="1100" dirty="0"/>
              <a:t>문의</a:t>
            </a:r>
            <a:r>
              <a:rPr lang="en-US" altLang="ko-KR" sz="1100" dirty="0"/>
              <a:t>, </a:t>
            </a:r>
            <a:r>
              <a:rPr lang="ko-KR" altLang="en-US" sz="1100" dirty="0"/>
              <a:t>공지사항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관리자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901221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2051" name="Picture 3" descr="C:\Users\alfo\Desktop\발표용 자료\메인푸터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9" y="2108206"/>
            <a:ext cx="5323110" cy="6284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\Desktop\발표용 자료\메인푸터사업자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0" y="3029823"/>
            <a:ext cx="5324988" cy="6710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\Desktop\발표용 자료\메인푸터관리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867894"/>
            <a:ext cx="5323111" cy="592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4427984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94176" y="1982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710526" y="29101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12403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9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6236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428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390"/>
            <a:ext cx="6588223" cy="200009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84847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6814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2331239"/>
            <a:ext cx="19816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인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로그 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22818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140263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회원가입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회원 가입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8659" y="535781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2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3759" y="33950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3759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36"/>
            <a:ext cx="6588223" cy="199960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0831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724128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732240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3759" y="2331239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마이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19315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732240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3759" y="3140263"/>
            <a:ext cx="1888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아웃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아이디 세션 제거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페이지로 이동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(alert</a:t>
            </a:r>
            <a:r>
              <a:rPr lang="ko-KR" altLang="en-US" sz="1100" dirty="0">
                <a:solidFill>
                  <a:prstClr val="black"/>
                </a:solidFill>
              </a:rPr>
              <a:t>창 알림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07" y="1995686"/>
            <a:ext cx="2336809" cy="6549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6316023" y="1887694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8659" y="535781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7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60232" y="5848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077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7" y="2931790"/>
            <a:ext cx="5595767" cy="1514210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6835925" y="24082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6683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606927"/>
            <a:ext cx="21018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입력한 검색어가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남아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URL </a:t>
            </a:r>
            <a:r>
              <a:rPr lang="ko-KR" altLang="en-US" sz="1100" dirty="0">
                <a:solidFill>
                  <a:prstClr val="black"/>
                </a:solidFill>
              </a:rPr>
              <a:t>변경 시에는 사라진다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8" y="987574"/>
            <a:ext cx="4582641" cy="156470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995936" y="9525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716016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81" y="547906"/>
            <a:ext cx="2141933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창에서 검색한 결과가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번 상품 리스트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출력 된 모습이다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197971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019289" y="618032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19289" y="80163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019289" y="1668397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019289" y="184744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2987824" y="2670401"/>
            <a:ext cx="232834" cy="261389"/>
          </a:xfrm>
          <a:prstGeom prst="downArrow">
            <a:avLst/>
          </a:prstGeom>
          <a:solidFill>
            <a:srgbClr val="00002F"/>
          </a:solidFill>
          <a:ln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8659" y="53578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 </a:t>
            </a:r>
            <a:r>
              <a:rPr lang="ko-KR" altLang="en-US" sz="1200" dirty="0">
                <a:solidFill>
                  <a:srgbClr val="00002F"/>
                </a:solidFill>
              </a:rPr>
              <a:t>검색 창 및 검색 결과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9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6" y="1690636"/>
            <a:ext cx="5756230" cy="199960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732240" y="535781"/>
            <a:ext cx="234070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 err="1">
                <a:solidFill>
                  <a:prstClr val="black"/>
                </a:solidFill>
              </a:rPr>
              <a:t>sessionScope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안에 저장된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관리자가 아닐 때는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 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로그인과 회원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가입 메뉴를 보여주고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페이지와 로그아웃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메뉴를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8659" y="535781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UI </a:t>
            </a:r>
            <a:r>
              <a:rPr lang="ko-KR" altLang="en-US" sz="1200" dirty="0">
                <a:solidFill>
                  <a:srgbClr val="00002F"/>
                </a:solidFill>
              </a:rPr>
              <a:t>변경 코딩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3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회원가입 버튼 클릭 시 회원가입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25602" y="1160166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버튼 클릭 시 사업자 등록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Users\alfo8-19\Desktop\로그인(사업자-성공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0" y="866787"/>
            <a:ext cx="1804258" cy="207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alfo8-19\Desktop\로그인(사용자-성공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67" y="2941158"/>
            <a:ext cx="1809549" cy="20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059812" y="2766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5122" name="Picture 2" descr="C:\Users\alfo8-19\Desktop\회원가입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r="17307"/>
          <a:stretch/>
        </p:blipFill>
        <p:spPr bwMode="auto">
          <a:xfrm>
            <a:off x="2822765" y="1224982"/>
            <a:ext cx="3621443" cy="30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341987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7157144" y="194683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버튼 클릭 시 사용자 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 페이지로 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회원가입 페이지</a:t>
            </a:r>
          </a:p>
        </p:txBody>
      </p:sp>
      <p:sp>
        <p:nvSpPr>
          <p:cNvPr id="26" name="타원 25"/>
          <p:cNvSpPr/>
          <p:nvPr/>
        </p:nvSpPr>
        <p:spPr>
          <a:xfrm>
            <a:off x="1059812" y="47900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27784" y="2892127"/>
            <a:ext cx="432048" cy="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0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19\Desktop\사업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29689"/>
            <a:ext cx="3416300" cy="42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2571016" y="47994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658756" y="10016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1521376" y="12070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521376" y="1593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1521376" y="19835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525568" y="2377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522493" y="2760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521376" y="31432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1513756" y="35330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537271" y="4408933"/>
            <a:ext cx="283677" cy="251049"/>
            <a:chOff x="1899145" y="1473539"/>
            <a:chExt cx="309839" cy="274202"/>
          </a:xfrm>
        </p:grpSpPr>
        <p:sp>
          <p:nvSpPr>
            <p:cNvPr id="39" name="타원 38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타원 42"/>
          <p:cNvSpPr/>
          <p:nvPr/>
        </p:nvSpPr>
        <p:spPr>
          <a:xfrm>
            <a:off x="6836462" y="1647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4" name="타원 43"/>
          <p:cNvSpPr/>
          <p:nvPr/>
        </p:nvSpPr>
        <p:spPr>
          <a:xfrm>
            <a:off x="6849124" y="8303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13065" y="7438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813065" y="12882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49080" y="757907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8" name="타원 47"/>
          <p:cNvSpPr/>
          <p:nvPr/>
        </p:nvSpPr>
        <p:spPr>
          <a:xfrm>
            <a:off x="6852082" y="13808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6816023" y="16947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57537" y="130154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1" name="타원 50"/>
          <p:cNvSpPr/>
          <p:nvPr/>
        </p:nvSpPr>
        <p:spPr>
          <a:xfrm>
            <a:off x="6863528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6812229" y="211895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61363" y="1718915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4" name="타원 53"/>
          <p:cNvSpPr/>
          <p:nvPr/>
        </p:nvSpPr>
        <p:spPr>
          <a:xfrm>
            <a:off x="6875139" y="22456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04248" y="287523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78363" y="2169631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7" name="타원 56"/>
          <p:cNvSpPr/>
          <p:nvPr/>
        </p:nvSpPr>
        <p:spPr>
          <a:xfrm>
            <a:off x="6855547" y="29351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6819488" y="323108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68622" y="285580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0" name="타원 59"/>
          <p:cNvSpPr/>
          <p:nvPr/>
        </p:nvSpPr>
        <p:spPr>
          <a:xfrm>
            <a:off x="6858975" y="33061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6822916" y="36555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072050" y="322689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대표자명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3" name="타원 62"/>
          <p:cNvSpPr/>
          <p:nvPr/>
        </p:nvSpPr>
        <p:spPr>
          <a:xfrm>
            <a:off x="6858975" y="3721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6822916" y="402278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72050" y="364257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회사명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6" name="타원 65"/>
          <p:cNvSpPr/>
          <p:nvPr/>
        </p:nvSpPr>
        <p:spPr>
          <a:xfrm>
            <a:off x="6855547" y="40819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6819488" y="44337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068622" y="400261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7075108" y="4501158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6834891" y="4479801"/>
            <a:ext cx="283677" cy="251049"/>
            <a:chOff x="1899145" y="1473539"/>
            <a:chExt cx="309839" cy="274202"/>
          </a:xfrm>
        </p:grpSpPr>
        <p:sp>
          <p:nvSpPr>
            <p:cNvPr id="73" name="타원 72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055437" y="115647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77" name="TextBox 76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등록 페이지</a:t>
            </a:r>
          </a:p>
        </p:txBody>
      </p:sp>
    </p:spTree>
    <p:extLst>
      <p:ext uri="{BB962C8B-B14F-4D97-AF65-F5344CB8AC3E}">
        <p14:creationId xmlns:p14="http://schemas.microsoft.com/office/powerpoint/2010/main" val="7776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C:\Users\alfo8-19\Desktop\사용자 회원가입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47822"/>
            <a:ext cx="3416300" cy="41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52261" y="195486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38" name="타원 37"/>
          <p:cNvSpPr/>
          <p:nvPr/>
        </p:nvSpPr>
        <p:spPr>
          <a:xfrm>
            <a:off x="6851702" y="2781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6864364" y="1029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9173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835925" y="151546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39228" y="983799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6874942" y="16523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8883" y="1995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47685" y="160041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6" name="타원 45"/>
          <p:cNvSpPr/>
          <p:nvPr/>
        </p:nvSpPr>
        <p:spPr>
          <a:xfrm>
            <a:off x="6871148" y="21314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35089" y="24521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31681" y="2061666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9" name="타원 48"/>
          <p:cNvSpPr/>
          <p:nvPr/>
        </p:nvSpPr>
        <p:spPr>
          <a:xfrm>
            <a:off x="6863167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27108" y="31607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48681" y="2506072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2" name="타원 51"/>
          <p:cNvSpPr/>
          <p:nvPr/>
        </p:nvSpPr>
        <p:spPr>
          <a:xfrm>
            <a:off x="6878407" y="32198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6842348" y="35920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38940" y="319388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이름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5" name="타원 54"/>
          <p:cNvSpPr/>
          <p:nvPr/>
        </p:nvSpPr>
        <p:spPr>
          <a:xfrm>
            <a:off x="6881835" y="37113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6845776" y="40016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42368" y="3609225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생년월일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1" name="타원 60"/>
          <p:cNvSpPr/>
          <p:nvPr/>
        </p:nvSpPr>
        <p:spPr>
          <a:xfrm>
            <a:off x="6878407" y="410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6842348" y="43983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038940" y="399826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7045426" y="4451971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sp>
        <p:nvSpPr>
          <p:cNvPr id="69" name="타원 68"/>
          <p:cNvSpPr/>
          <p:nvPr/>
        </p:nvSpPr>
        <p:spPr>
          <a:xfrm>
            <a:off x="6864091" y="4450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971599" y="540286"/>
            <a:ext cx="1763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회원가입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페이지</a:t>
            </a:r>
          </a:p>
        </p:txBody>
      </p:sp>
      <p:sp>
        <p:nvSpPr>
          <p:cNvPr id="59" name="타원 58"/>
          <p:cNvSpPr/>
          <p:nvPr/>
        </p:nvSpPr>
        <p:spPr>
          <a:xfrm>
            <a:off x="2586256" y="4770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0" name="타원 59"/>
          <p:cNvSpPr/>
          <p:nvPr/>
        </p:nvSpPr>
        <p:spPr>
          <a:xfrm>
            <a:off x="3734956" y="10626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66" name="타원 65"/>
          <p:cNvSpPr/>
          <p:nvPr/>
        </p:nvSpPr>
        <p:spPr>
          <a:xfrm>
            <a:off x="1498516" y="12908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7" name="타원 66"/>
          <p:cNvSpPr/>
          <p:nvPr/>
        </p:nvSpPr>
        <p:spPr>
          <a:xfrm>
            <a:off x="1498516" y="1699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68" name="타원 67"/>
          <p:cNvSpPr/>
          <p:nvPr/>
        </p:nvSpPr>
        <p:spPr>
          <a:xfrm>
            <a:off x="1498516" y="21283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70" name="타원 69"/>
          <p:cNvSpPr/>
          <p:nvPr/>
        </p:nvSpPr>
        <p:spPr>
          <a:xfrm>
            <a:off x="1502708" y="256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71" name="타원 70"/>
          <p:cNvSpPr/>
          <p:nvPr/>
        </p:nvSpPr>
        <p:spPr>
          <a:xfrm>
            <a:off x="1499633" y="2973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72" name="타원 71"/>
          <p:cNvSpPr/>
          <p:nvPr/>
        </p:nvSpPr>
        <p:spPr>
          <a:xfrm>
            <a:off x="1498516" y="3402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73" name="타원 72"/>
          <p:cNvSpPr/>
          <p:nvPr/>
        </p:nvSpPr>
        <p:spPr>
          <a:xfrm>
            <a:off x="2574444" y="4349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998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360" y="732547"/>
            <a:ext cx="5174815" cy="4496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기존의 아이디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회사명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수정과 삭제는 예약내역이 있으면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예약은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보기만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 예약 현황확인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본사 상품의 매출 확인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 하나이상을 반드시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기본 가격은 해당의 패키지에서 가장 낮은 가격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으로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가능 기간 설정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기입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 및 연락처 기입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장소는 텍스트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소개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썸네일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제주도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경상도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카테고리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699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선택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3914" y="339502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6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" y="993322"/>
            <a:ext cx="3111211" cy="41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35" y="993323"/>
            <a:ext cx="3111211" cy="41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613908" y="2489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61395" y="24901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118458" y="1168963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8199" y="2951602"/>
            <a:ext cx="3049006" cy="1003220"/>
            <a:chOff x="5181600" y="390525"/>
            <a:chExt cx="1009650" cy="1026106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3487991" y="2952571"/>
            <a:ext cx="3049006" cy="1003220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1543542" y="3321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4886969" y="33217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913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8-19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93322"/>
            <a:ext cx="3816425" cy="41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lfo8-19\Desktop\로그인클릭(사용자-미입력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9" y="3063014"/>
            <a:ext cx="2336963" cy="2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fo8-19\Desktop\로그인클릭(사업자-미입력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3" y="987574"/>
            <a:ext cx="2332451" cy="20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401"/>
            <a:ext cx="1582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343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8121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44" name="타원 43"/>
          <p:cNvSpPr/>
          <p:nvPr/>
        </p:nvSpPr>
        <p:spPr>
          <a:xfrm>
            <a:off x="1145672" y="2636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5" name="타원 44"/>
          <p:cNvSpPr/>
          <p:nvPr/>
        </p:nvSpPr>
        <p:spPr>
          <a:xfrm>
            <a:off x="1138745" y="47112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059028" y="349388"/>
            <a:ext cx="216758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버튼 클릭 시 비밀번호가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 </a:t>
            </a:r>
            <a:r>
              <a:rPr lang="en-US" altLang="ko-KR" sz="1100" dirty="0"/>
              <a:t>text</a:t>
            </a:r>
            <a:r>
              <a:rPr lang="ko-KR" altLang="en-US" sz="1100" dirty="0"/>
              <a:t>가 나오고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 이거나 탈퇴회원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은 </a:t>
            </a:r>
            <a:r>
              <a:rPr lang="en-US" altLang="ko-KR" sz="1100" dirty="0"/>
              <a:t>Alert </a:t>
            </a:r>
            <a:r>
              <a:rPr lang="ko-KR" altLang="en-US" sz="1100" dirty="0"/>
              <a:t>창</a:t>
            </a:r>
            <a:r>
              <a:rPr lang="en-US" altLang="ko-KR" sz="1100" dirty="0"/>
              <a:t> </a:t>
            </a:r>
            <a:r>
              <a:rPr lang="ko-KR" altLang="en-US" sz="1100" dirty="0"/>
              <a:t>이 나온다</a:t>
            </a:r>
            <a:r>
              <a:rPr lang="en-US" altLang="ko-KR" sz="1100" dirty="0"/>
              <a:t>. </a:t>
            </a:r>
            <a:r>
              <a:rPr lang="ko-KR" altLang="en-US" sz="1100" dirty="0"/>
              <a:t>비밀번호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복 호화 하여 입력된 값과 </a:t>
            </a:r>
            <a:r>
              <a:rPr lang="en-US" altLang="ko-KR" sz="1100" dirty="0"/>
              <a:t>DB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비밀번호를 비교 후 로그인 성공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메인 페이지로 이동</a:t>
            </a:r>
            <a:endParaRPr lang="en-US" altLang="ko-KR" sz="1100" dirty="0"/>
          </a:p>
        </p:txBody>
      </p:sp>
      <p:sp>
        <p:nvSpPr>
          <p:cNvPr id="15" name="타원 14"/>
          <p:cNvSpPr/>
          <p:nvPr/>
        </p:nvSpPr>
        <p:spPr>
          <a:xfrm>
            <a:off x="6871984" y="20369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835925" y="257028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44745" y="196101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18" name="타원 17"/>
          <p:cNvSpPr/>
          <p:nvPr/>
        </p:nvSpPr>
        <p:spPr>
          <a:xfrm>
            <a:off x="6874942" y="28263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8883" y="3359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7125" y="273443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33303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634420" y="40610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617715" y="2290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30667" y="43795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5011978" y="3359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284396" y="2380568"/>
            <a:ext cx="3281333" cy="144738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타원 33"/>
          <p:cNvSpPr/>
          <p:nvPr/>
        </p:nvSpPr>
        <p:spPr>
          <a:xfrm>
            <a:off x="6889455" y="3573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53396" y="41067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51638" y="3481566"/>
            <a:ext cx="177402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탈퇴회원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102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8-19\Desktop\로그인(사업자-아이디찾기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6409" r="7001" b="14277"/>
          <a:stretch/>
        </p:blipFill>
        <p:spPr bwMode="auto">
          <a:xfrm>
            <a:off x="2757253" y="1600511"/>
            <a:ext cx="3762296" cy="22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501" y="543401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아이디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547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34284" y="1848282"/>
            <a:ext cx="2207656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6" y="993323"/>
            <a:ext cx="2125959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5" y="3010725"/>
            <a:ext cx="2125959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54717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53955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8" name="타원 37"/>
          <p:cNvSpPr/>
          <p:nvPr/>
        </p:nvSpPr>
        <p:spPr>
          <a:xfrm>
            <a:off x="3203848" y="24968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1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C:\Users\alfo8-19\Desktop\로그인-아이디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5" y="2941125"/>
            <a:ext cx="3108824" cy="220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8-19\Desktop\아이디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3323"/>
            <a:ext cx="3481786" cy="41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7" name="Picture 3" descr="C:\Users\alfo8-19\Desktop\아이디값nu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3"/>
            <a:ext cx="3109043" cy="19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944072" y="267494"/>
            <a:ext cx="229101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하여 그에 해당하는 </a:t>
            </a:r>
            <a:r>
              <a:rPr lang="en-US" altLang="ko-KR" sz="1100" dirty="0"/>
              <a:t>ID</a:t>
            </a:r>
            <a:r>
              <a:rPr lang="ko-KR" altLang="en-US" sz="1100" dirty="0"/>
              <a:t>값을 받아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와 </a:t>
            </a:r>
            <a:r>
              <a:rPr lang="en-US" altLang="ko-KR" sz="1100" dirty="0"/>
              <a:t>text</a:t>
            </a:r>
            <a:r>
              <a:rPr lang="ko-KR" altLang="en-US" sz="1100" dirty="0"/>
              <a:t>로 출력한다</a:t>
            </a:r>
            <a:r>
              <a:rPr lang="en-US" altLang="ko-KR" sz="1100" dirty="0"/>
              <a:t>. </a:t>
            </a:r>
            <a:r>
              <a:rPr lang="ko-KR" altLang="en-US" sz="1100" dirty="0"/>
              <a:t>값이 없을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시에는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endParaRPr lang="en-US" altLang="ko-KR" sz="1100" dirty="0"/>
          </a:p>
        </p:txBody>
      </p:sp>
      <p:sp>
        <p:nvSpPr>
          <p:cNvPr id="34" name="타원 33"/>
          <p:cNvSpPr/>
          <p:nvPr/>
        </p:nvSpPr>
        <p:spPr>
          <a:xfrm>
            <a:off x="1008583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72924" y="1712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35925" y="1514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1799" y="1603207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페이지 버튼 클릭 시 로그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인 페이지로 이동</a:t>
            </a:r>
            <a:endParaRPr lang="en-US" altLang="ko-KR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971600" y="544052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아이디 찾기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50111" y="38831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43288" y="358170"/>
            <a:ext cx="251049" cy="21338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971600" y="21843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3" name="타원 42"/>
          <p:cNvSpPr/>
          <p:nvPr/>
        </p:nvSpPr>
        <p:spPr>
          <a:xfrm>
            <a:off x="1013128" y="4148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721807" y="29521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384496" y="3432448"/>
            <a:ext cx="3209557" cy="970678"/>
            <a:chOff x="5181600" y="390525"/>
            <a:chExt cx="1009650" cy="1026106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804248" y="2343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67249" y="2771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80743" y="2336428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</a:t>
            </a:r>
            <a:r>
              <a:rPr lang="ko-KR" altLang="en-US" sz="1100"/>
              <a:t>찾기  </a:t>
            </a:r>
            <a:r>
              <a:rPr lang="en-US" altLang="ko-KR" sz="1100" dirty="0"/>
              <a:t>Ajax </a:t>
            </a:r>
            <a:r>
              <a:rPr lang="ko-KR" altLang="en-US" sz="1100" dirty="0"/>
              <a:t>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244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lfo8-19\Desktop\로그인-비밀번호찾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20601" r="12261" b="23928"/>
          <a:stretch/>
        </p:blipFill>
        <p:spPr bwMode="auto">
          <a:xfrm>
            <a:off x="2627784" y="1837960"/>
            <a:ext cx="3809706" cy="181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974" y="543401"/>
            <a:ext cx="2101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비밀번호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비밀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번호 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사업자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93323"/>
            <a:ext cx="2135128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1" y="3010725"/>
            <a:ext cx="2135128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17745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1610125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14979" y="1848282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3203848" y="23927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860032" y="2392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156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fo8-19\Desktop\비밀번호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" y="1491630"/>
            <a:ext cx="3103403" cy="300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5131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찾기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3024" y="267494"/>
            <a:ext cx="2300630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하고 일치하면 비밀번호 재지정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이동하고 일치하지 않으면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Alert</a:t>
            </a:r>
            <a:r>
              <a:rPr lang="ko-KR" altLang="en-US" sz="1100" dirty="0"/>
              <a:t>창이 나온다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7715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729245" y="15212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0" name="타원 19"/>
          <p:cNvSpPr/>
          <p:nvPr/>
        </p:nvSpPr>
        <p:spPr>
          <a:xfrm>
            <a:off x="555990" y="33442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818431" y="25187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852149" y="3068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65304" y="17312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022825" y="165536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7" name="타원 36"/>
          <p:cNvSpPr/>
          <p:nvPr/>
        </p:nvSpPr>
        <p:spPr>
          <a:xfrm>
            <a:off x="6768262" y="252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732203" y="30539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15205" y="242878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연락처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729245" y="22646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lfo8-19\Desktop\비밀번호 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002481"/>
            <a:ext cx="3481784" cy="41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3698340" y="3781539"/>
            <a:ext cx="2872308" cy="178652"/>
            <a:chOff x="5181600" y="390525"/>
            <a:chExt cx="1009650" cy="102610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타원 42"/>
          <p:cNvSpPr/>
          <p:nvPr/>
        </p:nvSpPr>
        <p:spPr>
          <a:xfrm>
            <a:off x="6768299" y="32975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732240" y="3830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23589" y="3205634"/>
            <a:ext cx="1933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검색결과가 있으면 값을 컨트롤러로 넘긴다</a:t>
            </a:r>
            <a:r>
              <a:rPr lang="en-US" altLang="ko-KR" sz="1100" dirty="0"/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3480479" y="37314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140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8-19\Desktop\비밀번호찾기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4"/>
            <a:ext cx="3109043" cy="41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170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재지정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52261" y="1388184"/>
            <a:ext cx="215315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가</a:t>
            </a:r>
            <a:r>
              <a:rPr lang="en-US" altLang="ko-KR" sz="1100" dirty="0"/>
              <a:t> </a:t>
            </a:r>
            <a:r>
              <a:rPr lang="ko-KR" altLang="en-US" sz="1100" dirty="0"/>
              <a:t>출력</a:t>
            </a:r>
            <a:r>
              <a:rPr lang="en-US" altLang="ko-KR" sz="1100" dirty="0"/>
              <a:t> </a:t>
            </a:r>
            <a:r>
              <a:rPr lang="ko-KR" altLang="en-US" sz="1100" dirty="0"/>
              <a:t>되고 일치하면 로그인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이동한다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1468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2513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580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9708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975792" y="3613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2421164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6" name="타원 25"/>
          <p:cNvSpPr/>
          <p:nvPr/>
        </p:nvSpPr>
        <p:spPr>
          <a:xfrm>
            <a:off x="6866835" y="3086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0776" y="38669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52349" y="3021508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확인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비밀번호와 비밀번호 확인이 일치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되는지 검사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89959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타원 39"/>
          <p:cNvSpPr/>
          <p:nvPr/>
        </p:nvSpPr>
        <p:spPr>
          <a:xfrm>
            <a:off x="838279" y="31771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3074" name="Picture 2" descr="C:\Users\alfo8-19\Desktop\비밀번호 재지정 컨트롤러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207026"/>
            <a:ext cx="3481785" cy="39367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8-19\Desktop\비밀번호 재지정 페이지 히든값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4301"/>
            <a:ext cx="3481786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165032" y="1753374"/>
            <a:ext cx="1564623" cy="180439"/>
            <a:chOff x="5181600" y="390525"/>
            <a:chExt cx="1009650" cy="1026106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/>
          <p:cNvCxnSpPr/>
          <p:nvPr/>
        </p:nvCxnSpPr>
        <p:spPr>
          <a:xfrm>
            <a:off x="4729655" y="1843593"/>
            <a:ext cx="13545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6084168" y="1207026"/>
            <a:ext cx="0" cy="63656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118737" y="998897"/>
            <a:ext cx="3475486" cy="198483"/>
            <a:chOff x="5181600" y="390525"/>
            <a:chExt cx="1009650" cy="1026106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1835696" y="1098138"/>
            <a:ext cx="12707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835696" y="1100663"/>
            <a:ext cx="0" cy="65613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6866970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30911" y="1351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52484" y="264066"/>
            <a:ext cx="216758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재지정을 위하여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검색된 값이 컨트롤러로 넘어오면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 err="1"/>
              <a:t>model.addAttribute</a:t>
            </a:r>
            <a:r>
              <a:rPr lang="ko-KR" altLang="en-US" sz="1100" dirty="0"/>
              <a:t>로 값을 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정하고 비밀번호 재지정 페이지에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서 </a:t>
            </a:r>
            <a:r>
              <a:rPr lang="en-US" altLang="ko-KR" sz="1100" dirty="0"/>
              <a:t>hidden </a:t>
            </a:r>
            <a:r>
              <a:rPr lang="ko-KR" altLang="en-US" sz="1100" dirty="0"/>
              <a:t>값을 받는다</a:t>
            </a:r>
            <a:r>
              <a:rPr lang="en-US" altLang="ko-KR" sz="1100" dirty="0"/>
              <a:t>.</a:t>
            </a:r>
          </a:p>
        </p:txBody>
      </p:sp>
      <p:sp>
        <p:nvSpPr>
          <p:cNvPr id="52" name="타원 51"/>
          <p:cNvSpPr/>
          <p:nvPr/>
        </p:nvSpPr>
        <p:spPr>
          <a:xfrm>
            <a:off x="2946296" y="1706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922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0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등록 및 관리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0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361568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마이 페이지 메뉴에서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상품등록</a:t>
            </a:r>
            <a:r>
              <a:rPr lang="en-US" altLang="ko-KR" sz="1000" dirty="0"/>
              <a:t>’</a:t>
            </a:r>
            <a:r>
              <a:rPr lang="ko-KR" altLang="en-US" sz="1000" dirty="0"/>
              <a:t>을 클릭하면</a:t>
            </a:r>
            <a:r>
              <a:rPr lang="en-US" altLang="ko-KR" sz="1000" dirty="0"/>
              <a:t> </a:t>
            </a:r>
            <a:r>
              <a:rPr lang="ko-KR" altLang="en-US" sz="1000" dirty="0"/>
              <a:t>우측</a:t>
            </a:r>
            <a:endParaRPr lang="en-US" altLang="ko-KR" sz="1000" dirty="0"/>
          </a:p>
          <a:p>
            <a:r>
              <a:rPr lang="ko-KR" altLang="en-US" sz="1000" dirty="0"/>
              <a:t>레이아웃에 상품등록 페이지 표시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177114"/>
            <a:ext cx="1866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</a:t>
            </a:r>
            <a:r>
              <a:rPr lang="en-US" altLang="ko-KR" sz="1000" dirty="0"/>
              <a:t>/</a:t>
            </a:r>
            <a:r>
              <a:rPr lang="ko-KR" altLang="en-US" sz="1000" dirty="0"/>
              <a:t>카테고리를 미 설정하거나</a:t>
            </a:r>
            <a:endParaRPr lang="en-US" altLang="ko-KR" sz="1000" dirty="0"/>
          </a:p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영업기간</a:t>
            </a:r>
            <a:r>
              <a:rPr lang="en-US" altLang="ko-KR" sz="1000" dirty="0"/>
              <a:t>, </a:t>
            </a:r>
            <a:r>
              <a:rPr lang="ko-KR" altLang="en-US" sz="1000" dirty="0"/>
              <a:t>상품소개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주의사항을 미 입력</a:t>
            </a:r>
            <a:r>
              <a:rPr lang="en-US" altLang="ko-KR" sz="1000" dirty="0"/>
              <a:t>, </a:t>
            </a:r>
            <a:r>
              <a:rPr lang="ko-KR" altLang="en-US" sz="1000" dirty="0"/>
              <a:t>그리고</a:t>
            </a:r>
            <a:endParaRPr lang="en-US" altLang="ko-KR" sz="1000" dirty="0"/>
          </a:p>
          <a:p>
            <a:r>
              <a:rPr lang="ko-KR" altLang="en-US" sz="1000" dirty="0"/>
              <a:t>이미지 </a:t>
            </a:r>
            <a:r>
              <a:rPr lang="en-US" altLang="ko-KR" sz="1000" dirty="0"/>
              <a:t>4</a:t>
            </a:r>
            <a:r>
              <a:rPr lang="ko-KR" altLang="en-US" sz="1000" dirty="0"/>
              <a:t>개를 전부 등록하지</a:t>
            </a:r>
            <a:endParaRPr lang="en-US" altLang="ko-KR" sz="1000" dirty="0"/>
          </a:p>
          <a:p>
            <a:r>
              <a:rPr lang="ko-KR" altLang="en-US" sz="1000" dirty="0"/>
              <a:t>않을</a:t>
            </a:r>
            <a:r>
              <a:rPr lang="en-US" altLang="ko-KR" sz="1000" dirty="0"/>
              <a:t> </a:t>
            </a:r>
            <a:r>
              <a:rPr lang="ko-KR" altLang="en-US" sz="1000" dirty="0"/>
              <a:t>경우 미 입력 </a:t>
            </a:r>
            <a:r>
              <a:rPr lang="ko-KR" altLang="en-US" sz="1000" dirty="0" err="1"/>
              <a:t>경고창</a:t>
            </a:r>
            <a:r>
              <a:rPr lang="ko-KR" altLang="en-US" sz="1000" dirty="0"/>
              <a:t> 생성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675815" y="16556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946439" y="1708046"/>
            <a:ext cx="364422" cy="126690"/>
          </a:xfrm>
          <a:prstGeom prst="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팀 프로젝트 [ACTIVILLAGE]\ppt\구현캡처\상품등록\지역 선택 알림창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661" b="3378"/>
          <a:stretch/>
        </p:blipFill>
        <p:spPr bwMode="auto">
          <a:xfrm>
            <a:off x="5295900" y="2908141"/>
            <a:ext cx="2620025" cy="76533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팀 프로젝트 [ACTIVILLAGE]\ppt\구현캡처\상품등록\상품명 알림창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t="1" r="1200" b="5447"/>
          <a:stretch/>
        </p:blipFill>
        <p:spPr bwMode="auto">
          <a:xfrm>
            <a:off x="4816475" y="3435846"/>
            <a:ext cx="2546350" cy="739279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3654387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9" name="직선 화살표 연결선 8"/>
          <p:cNvCxnSpPr>
            <a:stCxn id="32" idx="7"/>
          </p:cNvCxnSpPr>
          <p:nvPr/>
        </p:nvCxnSpPr>
        <p:spPr>
          <a:xfrm flipV="1">
            <a:off x="3868671" y="3917044"/>
            <a:ext cx="847345" cy="563679"/>
          </a:xfrm>
          <a:prstGeom prst="straightConnector1">
            <a:avLst/>
          </a:prstGeom>
          <a:ln w="28575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0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445626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 선택 내용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059582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카테고리 선택 내용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0710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/>
          <p:cNvSpPr/>
          <p:nvPr/>
        </p:nvSpPr>
        <p:spPr>
          <a:xfrm>
            <a:off x="6744902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997371" y="1641916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시작일은 현재 날짜</a:t>
            </a:r>
            <a:endParaRPr lang="en-US" altLang="ko-KR" sz="1000" dirty="0"/>
          </a:p>
          <a:p>
            <a:r>
              <a:rPr lang="ko-KR" altLang="en-US" sz="1000" dirty="0"/>
              <a:t>이전으로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 불가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D:\팀 프로젝트 [ACTIVILLAGE]\ppt\구현캡처\상품등록\오늘 날짜 이전으로 선택 불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35" y="2258447"/>
            <a:ext cx="3581869" cy="125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팀 프로젝트 [ACTIVILLAGE]\ppt\구현캡처\상품등록\지역선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398740"/>
            <a:ext cx="569579" cy="9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팀 프로젝트 [ACTIVILLAGE]\ppt\구현캡처\상품등록\카테고리 선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74" y="1391183"/>
            <a:ext cx="586662" cy="6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2668274" y="2245161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4" name="타원 23"/>
          <p:cNvSpPr/>
          <p:nvPr/>
        </p:nvSpPr>
        <p:spPr>
          <a:xfrm>
            <a:off x="181705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33" name="타원 32"/>
          <p:cNvSpPr/>
          <p:nvPr/>
        </p:nvSpPr>
        <p:spPr>
          <a:xfrm>
            <a:off x="241176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1"/>
          <a:stretch/>
        </p:blipFill>
        <p:spPr bwMode="auto">
          <a:xfrm>
            <a:off x="2749605" y="3363838"/>
            <a:ext cx="3798422" cy="50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9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649" y="923765"/>
            <a:ext cx="5331909" cy="28418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패키지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하위 내용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추가적으로 등록하는 옵션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페이지에서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집라인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a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코스 성인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가격 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패키지의 수량 설정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단위일당 수량 설정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 소진 시 매진상태 되어 예약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최소인원 없음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마이 페이지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상품에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예약자가 있는 경우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사업자의 상품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개수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날짜등록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예약현황버튼			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이용자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이용시간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매출버튼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통계확인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//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환불현황도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상품에 예약자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7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12021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/>
          <a:stretch/>
        </p:blipFill>
        <p:spPr bwMode="auto">
          <a:xfrm>
            <a:off x="1480729" y="910272"/>
            <a:ext cx="4531431" cy="396527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997371" y="1153069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영업기간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상시영업</a:t>
            </a:r>
            <a:r>
              <a:rPr lang="en-US" altLang="ko-KR" sz="1000" dirty="0"/>
              <a:t>’</a:t>
            </a:r>
            <a:r>
              <a:rPr lang="ko-KR" altLang="en-US" sz="1000" dirty="0"/>
              <a:t>에 체크 시</a:t>
            </a:r>
            <a:endParaRPr lang="en-US" altLang="ko-KR" sz="1000" dirty="0"/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시작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r>
              <a:rPr lang="ko-KR" altLang="en-US" sz="1000" dirty="0"/>
              <a:t>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종료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무한대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설정한 후 날짜 수정이</a:t>
            </a:r>
            <a:endParaRPr lang="en-US" altLang="ko-KR" sz="1000" dirty="0"/>
          </a:p>
          <a:p>
            <a:r>
              <a:rPr lang="ko-KR" altLang="en-US" sz="1000" dirty="0"/>
              <a:t>불가하도록 막는다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체크를 풀면 미 선택으로 돌아온다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3160423" y="4493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D:\팀 프로젝트 [ACTIVILLAGE]\ppt\구현캡처\상품등록\등록알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/>
          <a:stretch/>
        </p:blipFill>
        <p:spPr bwMode="auto">
          <a:xfrm>
            <a:off x="3255719" y="3426554"/>
            <a:ext cx="2605331" cy="76867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41" idx="7"/>
          </p:cNvCxnSpPr>
          <p:nvPr/>
        </p:nvCxnSpPr>
        <p:spPr>
          <a:xfrm flipV="1">
            <a:off x="3374707" y="4083918"/>
            <a:ext cx="300238" cy="446142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:\팀 프로젝트 [ACTIVILLAGE]\ppt\구현캡처\상품등록\상품명 중복x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" b="4849"/>
          <a:stretch/>
        </p:blipFill>
        <p:spPr bwMode="auto">
          <a:xfrm>
            <a:off x="3470535" y="609044"/>
            <a:ext cx="2625466" cy="75434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3347864" y="4835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732240" y="2346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6997371" y="2297110"/>
            <a:ext cx="19367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상품명이 중복이 아니고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입력란과 </a:t>
            </a:r>
            <a:r>
              <a:rPr lang="ko-KR" altLang="en-US" sz="1000" dirty="0" err="1"/>
              <a:t>선택란</a:t>
            </a:r>
            <a:r>
              <a:rPr lang="ko-KR" altLang="en-US" sz="1000" dirty="0"/>
              <a:t> 모두 채우면</a:t>
            </a:r>
            <a:endParaRPr lang="en-US" altLang="ko-KR" sz="1000" dirty="0"/>
          </a:p>
          <a:p>
            <a:r>
              <a:rPr lang="ko-KR" altLang="en-US" sz="1000" dirty="0"/>
              <a:t>등록이 가능하다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등록</a:t>
            </a:r>
            <a:r>
              <a:rPr lang="en-US" altLang="ko-KR" sz="1000" dirty="0"/>
              <a:t>’</a:t>
            </a:r>
            <a:r>
              <a:rPr lang="ko-KR" altLang="en-US" sz="1000" dirty="0"/>
              <a:t> 버튼을 누르면 상품명 수정</a:t>
            </a:r>
            <a:endParaRPr lang="en-US" altLang="ko-KR" sz="1000" dirty="0"/>
          </a:p>
          <a:p>
            <a:r>
              <a:rPr lang="ko-KR" altLang="en-US" sz="1000" dirty="0"/>
              <a:t>불가 경고 </a:t>
            </a:r>
            <a:r>
              <a:rPr lang="ko-KR" altLang="en-US" sz="1000" dirty="0" err="1"/>
              <a:t>알람이</a:t>
            </a:r>
            <a:r>
              <a:rPr lang="ko-KR" altLang="en-US" sz="1000" dirty="0"/>
              <a:t>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누를 시 등록 완료 </a:t>
            </a:r>
            <a:r>
              <a:rPr lang="ko-KR" altLang="en-US" sz="1000" dirty="0" err="1"/>
              <a:t>알람과</a:t>
            </a:r>
            <a:endParaRPr lang="en-US" altLang="ko-KR" sz="1000" dirty="0"/>
          </a:p>
          <a:p>
            <a:r>
              <a:rPr lang="ko-KR" altLang="en-US" sz="1000" dirty="0"/>
              <a:t>함께 상품을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게시 전 상품으로 등록 되기</a:t>
            </a:r>
            <a:endParaRPr lang="en-US" altLang="ko-KR" sz="1000" dirty="0"/>
          </a:p>
          <a:p>
            <a:r>
              <a:rPr lang="ko-KR" altLang="en-US" sz="1000" dirty="0"/>
              <a:t>때문에 예약상품에 노출되지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등록 된 상품은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확인 가능</a:t>
            </a:r>
            <a:r>
              <a:rPr lang="en-US" altLang="ko-KR" sz="1000" dirty="0"/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6732240" y="4245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1" name="TextBox 50"/>
          <p:cNvSpPr txBox="1"/>
          <p:nvPr/>
        </p:nvSpPr>
        <p:spPr>
          <a:xfrm>
            <a:off x="6997371" y="403348"/>
            <a:ext cx="1986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등록 버튼을 누르면 상품명 중복</a:t>
            </a:r>
            <a:endParaRPr lang="en-US" altLang="ko-KR" sz="1000" dirty="0"/>
          </a:p>
          <a:p>
            <a:r>
              <a:rPr lang="ko-KR" altLang="en-US" sz="1000" dirty="0"/>
              <a:t>검사 실행</a:t>
            </a:r>
            <a:r>
              <a:rPr lang="en-US" altLang="ko-KR" sz="1000" dirty="0"/>
              <a:t>, </a:t>
            </a:r>
            <a:r>
              <a:rPr lang="ko-KR" altLang="en-US" sz="1000" dirty="0"/>
              <a:t>중복 시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띄우고</a:t>
            </a:r>
            <a:endParaRPr lang="en-US" altLang="ko-KR" sz="1000" dirty="0"/>
          </a:p>
          <a:p>
            <a:r>
              <a:rPr lang="ko-KR" altLang="en-US" sz="1000" dirty="0"/>
              <a:t>등록 기능을 실행하지 않는다</a:t>
            </a:r>
            <a:r>
              <a:rPr lang="en-US" altLang="ko-KR" sz="100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25" y="1243306"/>
            <a:ext cx="1987400" cy="140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3" y="2778761"/>
            <a:ext cx="2170387" cy="147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2075655" y="22912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378790" y="2505333"/>
            <a:ext cx="124496" cy="27342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226965" y="1235145"/>
            <a:ext cx="319517" cy="25648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03598"/>
            <a:ext cx="5631540" cy="2848457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latin typeface="+mn-ea"/>
              </a:rPr>
              <a:t>상품관리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패키지등록</a:t>
            </a:r>
          </a:p>
        </p:txBody>
      </p:sp>
      <p:sp>
        <p:nvSpPr>
          <p:cNvPr id="49" name="타원 48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97371" y="370860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클릭 시</a:t>
            </a:r>
            <a:endParaRPr lang="en-US" altLang="ko-KR" sz="1000" dirty="0"/>
          </a:p>
          <a:p>
            <a:r>
              <a:rPr lang="ko-KR" altLang="en-US" sz="1000" dirty="0"/>
              <a:t>상품상세 페이지로 이동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0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12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상품을 클릭하면 나오는</a:t>
            </a:r>
            <a:endParaRPr lang="en-US" altLang="ko-KR" sz="1000" dirty="0"/>
          </a:p>
          <a:p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해당 상품의</a:t>
            </a:r>
            <a:r>
              <a:rPr lang="en-US" altLang="ko-KR" sz="1000" dirty="0"/>
              <a:t> </a:t>
            </a:r>
            <a:r>
              <a:rPr lang="ko-KR" altLang="en-US" sz="1000" dirty="0"/>
              <a:t>상세 내용을 확인 및</a:t>
            </a:r>
            <a:endParaRPr lang="en-US" altLang="ko-KR" sz="1000" dirty="0"/>
          </a:p>
          <a:p>
            <a:r>
              <a:rPr lang="ko-KR" altLang="en-US" sz="1000" dirty="0"/>
              <a:t>수정하고</a:t>
            </a:r>
            <a:r>
              <a:rPr lang="en-US" altLang="ko-KR" sz="1000" dirty="0"/>
              <a:t>, </a:t>
            </a:r>
            <a:r>
              <a:rPr lang="ko-KR" altLang="en-US" sz="1000" dirty="0"/>
              <a:t>상품을 삭제 할 수</a:t>
            </a:r>
            <a:r>
              <a:rPr lang="en-US" altLang="ko-KR" sz="1000" dirty="0"/>
              <a:t> </a:t>
            </a:r>
            <a:r>
              <a:rPr lang="ko-KR" altLang="en-US" sz="1000" dirty="0"/>
              <a:t>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pic>
        <p:nvPicPr>
          <p:cNvPr id="4098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45" y="812780"/>
            <a:ext cx="4426116" cy="42469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07690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2305530" y="3621642"/>
            <a:ext cx="2994107" cy="636520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26439" y="3496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6732240" y="16667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7371" y="165076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등록 시 상품에 등록 된</a:t>
            </a:r>
            <a:endParaRPr lang="en-US" altLang="ko-KR" sz="1000" dirty="0"/>
          </a:p>
          <a:p>
            <a:r>
              <a:rPr lang="ko-KR" altLang="en-US" sz="1000" dirty="0"/>
              <a:t>이미지들을 확인할 수 있도록 표시</a:t>
            </a:r>
            <a:r>
              <a:rPr lang="en-US" altLang="ko-KR" sz="1000" dirty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2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2733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9127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46089" y="224245"/>
            <a:ext cx="20152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에 저장된 상품 게시 여부에서</a:t>
            </a:r>
            <a:endParaRPr lang="en-US" altLang="ko-KR" sz="1000" dirty="0"/>
          </a:p>
          <a:p>
            <a:r>
              <a:rPr lang="en-US" altLang="ko-KR" sz="1000" dirty="0"/>
              <a:t>‘N’(no)</a:t>
            </a:r>
            <a:r>
              <a:rPr lang="ko-KR" altLang="en-US" sz="1000" dirty="0"/>
              <a:t>인지</a:t>
            </a:r>
            <a:r>
              <a:rPr lang="en-US" altLang="ko-KR" sz="1000" dirty="0"/>
              <a:t> ‘Y’(yes)</a:t>
            </a:r>
            <a:r>
              <a:rPr lang="ko-KR" altLang="en-US" sz="1000" dirty="0"/>
              <a:t>인지를 가져와</a:t>
            </a:r>
            <a:endParaRPr lang="en-US" altLang="ko-KR" sz="1000" dirty="0"/>
          </a:p>
          <a:p>
            <a:r>
              <a:rPr lang="ko-KR" altLang="en-US" sz="1000" dirty="0"/>
              <a:t>게시 된 상품인지 아닌지 판별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되지 않은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상품 게시 버튼을 활성화</a:t>
            </a:r>
            <a:r>
              <a:rPr lang="en-US" altLang="ko-KR" sz="1000" dirty="0"/>
              <a:t>/</a:t>
            </a:r>
          </a:p>
          <a:p>
            <a:r>
              <a:rPr lang="ko-KR" altLang="en-US" sz="1000" dirty="0"/>
              <a:t>내리기 버튼은 비활성화</a:t>
            </a:r>
            <a:endParaRPr lang="en-US" altLang="ko-KR" sz="1000" dirty="0"/>
          </a:p>
          <a:p>
            <a:r>
              <a:rPr lang="ko-KR" altLang="en-US" sz="1000" dirty="0"/>
              <a:t>게시 된 상품일 경우 반대로 처리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 및</a:t>
            </a:r>
            <a:endParaRPr lang="en-US" altLang="ko-KR" sz="1000" dirty="0"/>
          </a:p>
          <a:p>
            <a:r>
              <a:rPr lang="ko-KR" altLang="en-US" sz="1000" dirty="0"/>
              <a:t>패키지 관리 기능 사용이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상품을 내린 후에만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b="37216"/>
          <a:stretch/>
        </p:blipFill>
        <p:spPr bwMode="auto">
          <a:xfrm>
            <a:off x="935545" y="843558"/>
            <a:ext cx="5145493" cy="4069346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3456" y="1806328"/>
            <a:ext cx="4176464" cy="272918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374467" y="11071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1073456" y="2159010"/>
            <a:ext cx="4176464" cy="264498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22407" y="14436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1073456" y="1477331"/>
            <a:ext cx="4176464" cy="27291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732240" y="2454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6089" y="2427734"/>
            <a:ext cx="2129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상품이 내려진 상태에서</a:t>
            </a:r>
            <a:r>
              <a:rPr lang="en-US" altLang="ko-KR" sz="1000" dirty="0"/>
              <a:t> </a:t>
            </a:r>
            <a:r>
              <a:rPr lang="ko-KR" altLang="en-US" sz="1000" dirty="0"/>
              <a:t>파란 영역은</a:t>
            </a:r>
            <a:endParaRPr lang="en-US" altLang="ko-KR" sz="1000" dirty="0"/>
          </a:p>
          <a:p>
            <a:r>
              <a:rPr lang="ko-KR" altLang="en-US" sz="1000" dirty="0"/>
              <a:t>수정이 가능한 영역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상품명</a:t>
            </a:r>
            <a:r>
              <a:rPr lang="en-US" altLang="ko-KR" sz="1000" dirty="0"/>
              <a:t>’</a:t>
            </a:r>
            <a:r>
              <a:rPr lang="ko-KR" altLang="en-US" sz="1000" dirty="0"/>
              <a:t>은 수정이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20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3" t="82288" r="27760" b="13263"/>
          <a:stretch/>
        </p:blipFill>
        <p:spPr bwMode="auto">
          <a:xfrm>
            <a:off x="4126556" y="4127303"/>
            <a:ext cx="2246727" cy="37480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4043848" y="39585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732240" y="32392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6946089" y="3212068"/>
            <a:ext cx="22958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관리 버튼은 패키지를 등록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삭제 할 수 있는 페이지로 이동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 없이 </a:t>
            </a:r>
            <a:r>
              <a:rPr lang="ko-KR" altLang="en-US" sz="1000" dirty="0"/>
              <a:t>수정 클릭 시 </a:t>
            </a:r>
            <a:r>
              <a:rPr lang="en-US" altLang="ko-KR" sz="1000" dirty="0"/>
              <a:t>update</a:t>
            </a:r>
            <a:r>
              <a:rPr lang="ko-KR" altLang="en-US" sz="1000" dirty="0"/>
              <a:t>문 실행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공란 있을 경우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삭제 클릭 시 상품 목록에서 상품 삭제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이전 클릭 시 상품 관리 목록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9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예약자가 있는 상품일 경우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/>
              <a:t>상품을 내려도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삭제는 불가</a:t>
            </a:r>
            <a:r>
              <a:rPr lang="ko-KR" altLang="en-US" sz="1000" dirty="0"/>
              <a:t>하며</a:t>
            </a:r>
            <a:endParaRPr lang="en-US" altLang="ko-KR" sz="1000" dirty="0"/>
          </a:p>
          <a:p>
            <a:r>
              <a:rPr lang="ko-KR" altLang="en-US" sz="1000" dirty="0"/>
              <a:t>지역</a:t>
            </a:r>
            <a:r>
              <a:rPr lang="en-US" altLang="ko-KR" sz="1000" dirty="0"/>
              <a:t>, </a:t>
            </a:r>
            <a:r>
              <a:rPr lang="ko-KR" altLang="en-US" sz="1000" dirty="0"/>
              <a:t>카테고리 설정과 영업기간도</a:t>
            </a:r>
            <a:endParaRPr lang="en-US" altLang="ko-KR" sz="1000" dirty="0"/>
          </a:p>
          <a:p>
            <a:r>
              <a:rPr lang="ko-KR" altLang="en-US" sz="1000" dirty="0"/>
              <a:t>수정할 수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 외 파란 영역은 수정 가능</a:t>
            </a:r>
            <a:r>
              <a:rPr lang="en-US" altLang="ko-KR" sz="1000" dirty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7085" y="843558"/>
            <a:ext cx="3777107" cy="4189855"/>
            <a:chOff x="737085" y="843558"/>
            <a:chExt cx="3777107" cy="418985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b="13949"/>
            <a:stretch/>
          </p:blipFill>
          <p:spPr bwMode="auto">
            <a:xfrm>
              <a:off x="737085" y="843558"/>
              <a:ext cx="3777107" cy="4189855"/>
            </a:xfrm>
            <a:prstGeom prst="rect">
              <a:avLst/>
            </a:prstGeom>
            <a:noFill/>
            <a:ln>
              <a:solidFill>
                <a:srgbClr val="00002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09093" y="1340688"/>
              <a:ext cx="3456384" cy="4389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9093" y="2283718"/>
              <a:ext cx="3456384" cy="15841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9093" y="1809890"/>
              <a:ext cx="3456384" cy="1875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09093" y="2031759"/>
              <a:ext cx="3456384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53169" y="4775482"/>
              <a:ext cx="1249537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41" y="1584230"/>
            <a:ext cx="3648075" cy="25717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79" y="4280297"/>
            <a:ext cx="3136915" cy="5237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611560" y="12032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75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패키지 관리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이동하는 패키지 관리 페이지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 descr="D:\팀 프로젝트 [ACTIVILLAGE]\ppt\구현캡처\상품관리상세\패키지 관리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1" y="843970"/>
            <a:ext cx="6221357" cy="4104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718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61967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6732240" y="1140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6436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091373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등록하면 이 곳에 목록이</a:t>
            </a:r>
            <a:endParaRPr lang="en-US" altLang="ko-KR" sz="1000" dirty="0"/>
          </a:p>
          <a:p>
            <a:r>
              <a:rPr lang="ko-KR" altLang="en-US" sz="1000" dirty="0"/>
              <a:t>표시된다</a:t>
            </a:r>
            <a:r>
              <a:rPr lang="en-US" altLang="ko-KR" sz="1000" dirty="0"/>
              <a:t>.</a:t>
            </a:r>
          </a:p>
        </p:txBody>
      </p:sp>
      <p:pic>
        <p:nvPicPr>
          <p:cNvPr id="1027" name="Picture 3" descr="D:\팀 프로젝트 [ACTIVILLAGE]\ppt\구현캡처\상품관리상세\패키지 없을 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" b="2627"/>
          <a:stretch/>
        </p:blipFill>
        <p:spPr bwMode="auto">
          <a:xfrm>
            <a:off x="3767393" y="4079924"/>
            <a:ext cx="2877882" cy="96515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3360336" y="37016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495249" y="3906934"/>
            <a:ext cx="272144" cy="31659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18140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764981"/>
            <a:ext cx="1888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곧 상품이기 때문에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등록하지 않고는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게시는 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 없이</a:t>
            </a:r>
            <a:r>
              <a:rPr lang="en-US" altLang="ko-KR" sz="1000" dirty="0"/>
              <a:t> </a:t>
            </a:r>
            <a:r>
              <a:rPr lang="ko-KR" altLang="en-US" sz="1000" dirty="0"/>
              <a:t>게시를 시도하면</a:t>
            </a:r>
            <a:endParaRPr lang="en-US" altLang="ko-KR" sz="1000" dirty="0"/>
          </a:p>
          <a:p>
            <a:r>
              <a:rPr lang="ko-KR" altLang="en-US" sz="1000" dirty="0"/>
              <a:t>게시 불가 </a:t>
            </a:r>
            <a:r>
              <a:rPr lang="en-US" altLang="ko-KR" sz="1000" dirty="0"/>
              <a:t>alert </a:t>
            </a:r>
            <a:r>
              <a:rPr lang="ko-KR" altLang="en-US" sz="1000" dirty="0"/>
              <a:t>발생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버튼을 누르면</a:t>
            </a:r>
            <a:endParaRPr lang="en-US" altLang="ko-KR" sz="1000" dirty="0"/>
          </a:p>
          <a:p>
            <a:r>
              <a:rPr lang="ko-KR" altLang="en-US" sz="1000" dirty="0"/>
              <a:t>해당 상품의 관리 상세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82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영업 기간은 정해진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영업기간 범위 밖으로 설정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따라서 상시 영업 체크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해당 상품의 전체 영업 기간을</a:t>
            </a:r>
            <a:endParaRPr lang="en-US" altLang="ko-KR" sz="1000" dirty="0"/>
          </a:p>
          <a:p>
            <a:r>
              <a:rPr lang="ko-KR" altLang="en-US" sz="1000" dirty="0"/>
              <a:t>따라간다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b="12845"/>
          <a:stretch/>
        </p:blipFill>
        <p:spPr bwMode="auto">
          <a:xfrm>
            <a:off x="945040" y="889313"/>
            <a:ext cx="4573664" cy="357689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6732240" y="1564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515431"/>
            <a:ext cx="21259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공란 없이 전부 입력 후 등록을</a:t>
            </a:r>
            <a:endParaRPr lang="en-US" altLang="ko-KR" sz="1000" dirty="0"/>
          </a:p>
          <a:p>
            <a:r>
              <a:rPr lang="ko-KR" altLang="en-US" sz="1000" dirty="0"/>
              <a:t>클릭 하면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번호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pk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를 참조하여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 저장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24597" y="1776807"/>
            <a:ext cx="1300887" cy="176791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25222" y="2601979"/>
            <a:ext cx="2388294" cy="288032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578756" y="2423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>
            <a:stCxn id="24" idx="2"/>
          </p:cNvCxnSpPr>
          <p:nvPr/>
        </p:nvCxnSpPr>
        <p:spPr>
          <a:xfrm flipH="1">
            <a:off x="3033396" y="1953598"/>
            <a:ext cx="141645" cy="59539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팀 프로젝트 [ACTIVILLAGE]\ppt\구현캡처\상품관리상세\패키지 명 미입력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3228" r="-1" b="-1"/>
          <a:stretch/>
        </p:blipFill>
        <p:spPr bwMode="auto">
          <a:xfrm>
            <a:off x="190500" y="3390900"/>
            <a:ext cx="2712206" cy="78906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팀 프로젝트 [ACTIVILLAGE]\ppt\구현캡처\상품관리상세\영업일 미선택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"/>
          <a:stretch/>
        </p:blipFill>
        <p:spPr bwMode="auto">
          <a:xfrm>
            <a:off x="393896" y="4058609"/>
            <a:ext cx="2624386" cy="77324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018282" y="3265165"/>
            <a:ext cx="288032" cy="198834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17572" y="31135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29088" y="39289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732240" y="242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307467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2378397"/>
            <a:ext cx="1768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한 곳이라도</a:t>
            </a: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있을 때</a:t>
            </a:r>
            <a:r>
              <a:rPr lang="ko-KR" alt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/>
              <a:t>등록을</a:t>
            </a:r>
            <a:r>
              <a:rPr lang="en-US" altLang="ko-KR" sz="1000" dirty="0"/>
              <a:t> </a:t>
            </a:r>
            <a:r>
              <a:rPr lang="ko-KR" altLang="en-US" sz="1000" dirty="0"/>
              <a:t>클릭 하면</a:t>
            </a:r>
            <a:endParaRPr lang="en-US" altLang="ko-KR" sz="1000" dirty="0"/>
          </a:p>
          <a:p>
            <a:r>
              <a:rPr lang="ko-KR" altLang="en-US" sz="1000" dirty="0"/>
              <a:t>등록하지 않고</a:t>
            </a:r>
            <a:r>
              <a:rPr lang="en-US" altLang="ko-KR" sz="1000" dirty="0"/>
              <a:t> 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35" y="2932395"/>
            <a:ext cx="2690357" cy="201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꺾인 연결선 13"/>
          <p:cNvCxnSpPr>
            <a:stCxn id="25" idx="3"/>
            <a:endCxn id="1028" idx="0"/>
          </p:cNvCxnSpPr>
          <p:nvPr/>
        </p:nvCxnSpPr>
        <p:spPr>
          <a:xfrm>
            <a:off x="4113516" y="2745995"/>
            <a:ext cx="841498" cy="186400"/>
          </a:xfrm>
          <a:prstGeom prst="bentConnector2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9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842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</a:t>
            </a:r>
            <a:endParaRPr lang="en-US" altLang="ko-KR" sz="1000" dirty="0"/>
          </a:p>
          <a:p>
            <a:r>
              <a:rPr lang="ko-KR" altLang="en-US" sz="1000" dirty="0"/>
              <a:t>목록에 리스트를 생성한다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8" t="6320" b="12661"/>
          <a:stretch/>
        </p:blipFill>
        <p:spPr bwMode="auto">
          <a:xfrm>
            <a:off x="1209538" y="890492"/>
            <a:ext cx="4408736" cy="395030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1084013" y="3040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7170" name="Picture 2" descr="D:\팀 프로젝트 [ACTIVILLAGE]\ppt\구현캡처\상품관리상세\패키지 삭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3334" r="1047" b="3317"/>
          <a:stretch/>
        </p:blipFill>
        <p:spPr bwMode="auto">
          <a:xfrm>
            <a:off x="3810000" y="2432050"/>
            <a:ext cx="2463800" cy="70167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998998" y="3442968"/>
            <a:ext cx="159384" cy="158323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5" idx="0"/>
          </p:cNvCxnSpPr>
          <p:nvPr/>
        </p:nvCxnSpPr>
        <p:spPr>
          <a:xfrm flipV="1">
            <a:off x="5078690" y="3003798"/>
            <a:ext cx="0" cy="43917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763384" y="3271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32240" y="11389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64606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1089810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‘x’</a:t>
            </a:r>
            <a:r>
              <a:rPr lang="ko-KR" altLang="en-US" sz="1000" dirty="0"/>
              <a:t>를 누르면 삭제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</a:t>
            </a:r>
            <a:endParaRPr lang="en-US" altLang="ko-KR" sz="1000" dirty="0"/>
          </a:p>
          <a:p>
            <a:r>
              <a:rPr lang="ko-KR" altLang="en-US" sz="1000" dirty="0"/>
              <a:t>발생</a:t>
            </a:r>
            <a:r>
              <a:rPr lang="en-US" altLang="ko-KR" sz="1000" dirty="0"/>
              <a:t>, </a:t>
            </a:r>
            <a:r>
              <a:rPr lang="ko-KR" altLang="en-US" sz="1000" dirty="0"/>
              <a:t>확인을 누르면 삭제된다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1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r="35641" b="5364"/>
          <a:stretch/>
        </p:blipFill>
        <p:spPr bwMode="auto">
          <a:xfrm>
            <a:off x="342900" y="3723879"/>
            <a:ext cx="2438400" cy="93067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5" t="42875" r="2093" b="30974"/>
          <a:stretch/>
        </p:blipFill>
        <p:spPr bwMode="auto">
          <a:xfrm>
            <a:off x="2948765" y="4463006"/>
            <a:ext cx="476502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H="1" flipV="1">
            <a:off x="2542666" y="4205027"/>
            <a:ext cx="360040" cy="229883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842955" y="43199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6732240" y="18769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6997371" y="1827875"/>
            <a:ext cx="2058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존재하는 상태에서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 게시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상품 게시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확인을 누르면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저장되어 있는</a:t>
            </a:r>
            <a:endParaRPr lang="en-US" altLang="ko-KR" sz="1000" dirty="0"/>
          </a:p>
          <a:p>
            <a:r>
              <a:rPr lang="ko-KR" altLang="en-US" sz="1000" dirty="0"/>
              <a:t>상품 게시여부가</a:t>
            </a:r>
            <a:r>
              <a:rPr lang="en-US" altLang="ko-KR" sz="1000" dirty="0"/>
              <a:t> ‘Y’</a:t>
            </a:r>
            <a:r>
              <a:rPr lang="ko-KR" altLang="en-US" sz="1000" dirty="0"/>
              <a:t>로 바뀌며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메인 페이지 상품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노출된다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64" y="2890262"/>
            <a:ext cx="2348983" cy="90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6835925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0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게시 된 상품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242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198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275114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삭제가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 내리기를 눌러야 가능하다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6732240" y="10431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8050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994064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마찬가지로 게시 된 상품은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등록이 불가</a:t>
            </a:r>
            <a:r>
              <a:rPr lang="ko-KR" altLang="en-US" sz="1000" dirty="0"/>
              <a:t>하도록 입력란을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삭제하려고 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불가</a:t>
            </a:r>
            <a:endParaRPr lang="en-US" altLang="ko-KR" sz="1000" dirty="0"/>
          </a:p>
          <a:p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</p:txBody>
      </p:sp>
      <p:pic>
        <p:nvPicPr>
          <p:cNvPr id="8194" name="Picture 2" descr="D:\팀 프로젝트 [ACTIVILLAGE]\ppt\구현캡처\상품관리상세\올린상품 삭제 불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5052" b="10434"/>
          <a:stretch/>
        </p:blipFill>
        <p:spPr bwMode="auto">
          <a:xfrm>
            <a:off x="323528" y="812780"/>
            <a:ext cx="3890932" cy="419903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팀 프로젝트 [ACTIVILLAGE]\ppt\구현캡처\상품관리상세\게시된 상품 패키지 관리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7468" b="15502"/>
          <a:stretch/>
        </p:blipFill>
        <p:spPr bwMode="auto">
          <a:xfrm>
            <a:off x="3995936" y="1995686"/>
            <a:ext cx="3676031" cy="276348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198003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851920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8196" name="Picture 4" descr="D:\팀 프로젝트 [ACTIVILLAGE]\ppt\구현캡처\상품관리상세\게시된 상품 패키지 삭제 불가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t="3769" r="1105" b="4980"/>
          <a:stretch/>
        </p:blipFill>
        <p:spPr bwMode="auto">
          <a:xfrm>
            <a:off x="6486525" y="3136900"/>
            <a:ext cx="2124075" cy="695325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최소값 등록하기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242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275114"/>
            <a:ext cx="2129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상품을 게시할 때마다 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</a:rPr>
              <a:t>가장 낮은</a:t>
            </a:r>
            <a:endParaRPr lang="en-US" altLang="ko-KR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</a:rPr>
              <a:t>패키지 가격</a:t>
            </a:r>
            <a:r>
              <a:rPr lang="ko-KR" altLang="en-US" sz="1000" dirty="0" smtClean="0"/>
              <a:t>을 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</a:rPr>
              <a:t>상품의 기본 가격</a:t>
            </a:r>
            <a:r>
              <a:rPr lang="ko-KR" altLang="en-US" sz="1000" dirty="0" smtClean="0"/>
              <a:t>으로</a:t>
            </a:r>
            <a:endParaRPr lang="en-US" altLang="ko-KR" sz="1000" dirty="0" smtClean="0"/>
          </a:p>
          <a:p>
            <a:r>
              <a:rPr lang="ko-KR" altLang="en-US" sz="1000" dirty="0" smtClean="0"/>
              <a:t>등록하도록 설정했다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6732240" y="11366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58770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1149338"/>
            <a:ext cx="21291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패키지 최소 가격을 뽑아내는 </a:t>
            </a:r>
            <a:r>
              <a:rPr lang="ko-KR" altLang="en-US" sz="1000" dirty="0" err="1" smtClean="0"/>
              <a:t>쿼리문</a:t>
            </a:r>
            <a:endParaRPr lang="en-US" altLang="ko-KR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920093"/>
            <a:ext cx="4785733" cy="340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04" y="4383737"/>
            <a:ext cx="4785733" cy="612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타원 28"/>
          <p:cNvSpPr/>
          <p:nvPr/>
        </p:nvSpPr>
        <p:spPr>
          <a:xfrm>
            <a:off x="410778" y="748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225411" y="42582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3321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904141"/>
            <a:ext cx="4801314" cy="33958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메인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상품명과 지역에 따라 상품 검색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검색된 전체리스트로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사업자로 로그인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전체상품보기 버튼 클릭 시 전체상품리스트 페이지로 이동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구매인기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판매량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가격 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지역별 버튼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버튼 클릭 시 카테고리페이지로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 등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클릭 시 상세페이지로 이동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페이지는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개씩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페이징</a:t>
            </a: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인기상품 목록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클릭 시 상세페이지로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관리자페이지로 가는 관리자 버튼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회원가입버튼 클릭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사업자버튼이 보인다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마이 페이지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로그인시 이용가능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공지사항 페이지 버튼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자주하는 질문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환불규정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사이트 이용안내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2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목록 및 상세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9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281" y="195486"/>
            <a:ext cx="189026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를 전체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하늘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물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카테고리로 나누었다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각 카테고리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카테고리 내용에 맞게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가 변경된다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232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1" y="843558"/>
            <a:ext cx="3715269" cy="402011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75713" y="880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776792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28352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467143"/>
            <a:ext cx="2201244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한 개당 </a:t>
            </a: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장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이름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가격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평점이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출력되어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사진이나 상품 이름을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클릭하면 해당 상품의 상세 내용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페이지로 이동한다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4153056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60232" y="30162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11281" y="2979311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상품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</a:t>
            </a:r>
            <a:r>
              <a:rPr lang="en-US" altLang="ko-KR" sz="1200" dirty="0">
                <a:solidFill>
                  <a:srgbClr val="00002F"/>
                </a:solidFill>
              </a:rPr>
              <a:t>list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8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202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사업자로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사업자 아이디로는 </a:t>
            </a:r>
            <a:r>
              <a:rPr lang="ko-KR" altLang="en-US" sz="1000" dirty="0" err="1"/>
              <a:t>예약란이</a:t>
            </a:r>
            <a:r>
              <a:rPr lang="ko-KR" altLang="en-US" sz="1000" dirty="0"/>
              <a:t> 보이지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467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1150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418744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 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예약이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01747"/>
            <a:ext cx="3743639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904" y="783069"/>
            <a:ext cx="2781785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075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37079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4139952" y="3219822"/>
            <a:ext cx="1944216" cy="1080120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8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202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부트 </a:t>
            </a:r>
            <a:r>
              <a:rPr lang="ko-KR" altLang="en-US" sz="1000" dirty="0" err="1"/>
              <a:t>스트랩</a:t>
            </a:r>
            <a:r>
              <a:rPr lang="ko-KR" altLang="en-US" sz="1000" dirty="0"/>
              <a:t> </a:t>
            </a:r>
            <a:r>
              <a:rPr lang="en-US" altLang="ko-KR" sz="1000" dirty="0"/>
              <a:t>carousel </a:t>
            </a:r>
            <a:r>
              <a:rPr lang="ko-KR" altLang="en-US" sz="1000" dirty="0"/>
              <a:t>사용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5</a:t>
            </a:r>
            <a:r>
              <a:rPr lang="ko-KR" altLang="en-US" sz="1000" dirty="0"/>
              <a:t>초 마다 사업자가 등록한 </a:t>
            </a:r>
            <a:r>
              <a:rPr lang="en-US" altLang="ko-KR" sz="1000" dirty="0"/>
              <a:t>3</a:t>
            </a:r>
            <a:r>
              <a:rPr lang="ko-KR" altLang="en-US" sz="1000" dirty="0"/>
              <a:t>장의</a:t>
            </a:r>
            <a:endParaRPr lang="en-US" altLang="ko-KR" sz="1000" dirty="0"/>
          </a:p>
          <a:p>
            <a:r>
              <a:rPr lang="ko-KR" altLang="en-US" sz="1000" dirty="0"/>
              <a:t>상품 이미지가 순차 적으로</a:t>
            </a:r>
            <a:r>
              <a:rPr lang="en-US" altLang="ko-KR" sz="1000" dirty="0"/>
              <a:t> </a:t>
            </a:r>
            <a:r>
              <a:rPr lang="ko-KR" altLang="en-US" sz="1000" dirty="0"/>
              <a:t>교체된다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275606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정보를 불러와 등록한 내용을</a:t>
            </a:r>
            <a:endParaRPr lang="en-US" altLang="ko-KR" sz="1000" dirty="0"/>
          </a:p>
          <a:p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b="20146"/>
          <a:stretch/>
        </p:blipFill>
        <p:spPr bwMode="auto">
          <a:xfrm>
            <a:off x="836050" y="812780"/>
            <a:ext cx="5032093" cy="422482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403648" y="8268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4036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403647" y="26767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6732240" y="2099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29114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050670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종료 일이 </a:t>
            </a:r>
            <a:r>
              <a:rPr lang="en-US" altLang="ko-KR" sz="1000" dirty="0"/>
              <a:t>‘9999-09-09’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 </a:t>
            </a:r>
            <a:r>
              <a:rPr lang="ko-KR" altLang="en-US" sz="1000" dirty="0"/>
              <a:t>상시 영업으로 표시하고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그렇지</a:t>
            </a:r>
            <a:r>
              <a:rPr lang="en-US" altLang="ko-KR" sz="1000" dirty="0"/>
              <a:t> </a:t>
            </a:r>
            <a:r>
              <a:rPr lang="ko-KR" altLang="en-US" sz="1000" dirty="0"/>
              <a:t>않을 경우는 시작일과</a:t>
            </a:r>
            <a:endParaRPr lang="en-US" altLang="ko-KR" sz="1000" dirty="0"/>
          </a:p>
          <a:p>
            <a:r>
              <a:rPr lang="ko-KR" altLang="en-US" sz="1000" dirty="0"/>
              <a:t>종료일을</a:t>
            </a:r>
            <a:r>
              <a:rPr lang="en-US" altLang="ko-KR" sz="1000" dirty="0"/>
              <a:t> </a:t>
            </a:r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/>
          <a:stretch/>
        </p:blipFill>
        <p:spPr bwMode="auto">
          <a:xfrm>
            <a:off x="3707904" y="2809923"/>
            <a:ext cx="3024336" cy="139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4697" y="2692019"/>
            <a:ext cx="1981199" cy="227023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06881" y="2927828"/>
            <a:ext cx="501023" cy="14797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177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c:forEach</a:t>
            </a:r>
            <a:r>
              <a:rPr lang="ko-KR" altLang="en-US" sz="1000" dirty="0"/>
              <a:t>로 </a:t>
            </a:r>
            <a:r>
              <a:rPr lang="en-US" altLang="ko-KR" sz="1000" dirty="0"/>
              <a:t>model</a:t>
            </a:r>
            <a:r>
              <a:rPr lang="ko-KR" altLang="en-US" sz="1000" dirty="0"/>
              <a:t>에 저장 된</a:t>
            </a:r>
            <a:endParaRPr lang="en-US" altLang="ko-KR" sz="1000" dirty="0"/>
          </a:p>
          <a:p>
            <a:r>
              <a:rPr lang="ko-KR" altLang="en-US" sz="1000" dirty="0"/>
              <a:t>패키지 목록을 불러 와 </a:t>
            </a:r>
            <a:r>
              <a:rPr lang="en-US" altLang="ko-KR" sz="1000" dirty="0"/>
              <a:t>select</a:t>
            </a:r>
            <a:r>
              <a:rPr lang="ko-KR" altLang="en-US" sz="1000" dirty="0"/>
              <a:t>에 주입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선택 해야 예약을</a:t>
            </a:r>
            <a:endParaRPr lang="en-US" altLang="ko-KR" sz="1000" dirty="0"/>
          </a:p>
          <a:p>
            <a:r>
              <a:rPr lang="ko-KR" altLang="en-US" sz="1000" dirty="0"/>
              <a:t>진행할 수 있다</a:t>
            </a:r>
            <a:r>
              <a:rPr lang="en-US" altLang="ko-KR" sz="1000" dirty="0"/>
              <a:t>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046906"/>
            <a:ext cx="5431593" cy="300396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308288" y="2058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12" y="2183993"/>
            <a:ext cx="4717378" cy="2547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2" name="직선 연결선 31"/>
          <p:cNvCxnSpPr/>
          <p:nvPr/>
        </p:nvCxnSpPr>
        <p:spPr>
          <a:xfrm>
            <a:off x="6835925" y="11578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732240" y="1390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34145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  <a:r>
              <a:rPr lang="en-US" altLang="ko-KR" sz="1000" dirty="0"/>
              <a:t> </a:t>
            </a:r>
            <a:r>
              <a:rPr lang="ko-KR" altLang="en-US" sz="1000" dirty="0"/>
              <a:t>하지 않았을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패키지</a:t>
            </a:r>
            <a:endParaRPr lang="en-US" altLang="ko-KR" sz="1000" dirty="0"/>
          </a:p>
          <a:p>
            <a:r>
              <a:rPr lang="ko-KR" altLang="en-US" sz="1000" dirty="0"/>
              <a:t>선택이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96560"/>
            <a:ext cx="3539001" cy="756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2955832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1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843558"/>
            <a:ext cx="5040560" cy="275969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97371" y="369982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선택할 때마다</a:t>
            </a:r>
            <a:endParaRPr lang="en-US" altLang="ko-KR" sz="1000" dirty="0"/>
          </a:p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 표시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179512" y="1840028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483768" y="2338775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12292" name="Picture 4" descr="D:\팀 프로젝트 [ACTIVILLAGE]\ppt\구현캡처\예약\기간 외 날짜 선택 불가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23878"/>
            <a:ext cx="3483814" cy="1258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138968" y="3875514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974" y="915566"/>
            <a:ext cx="2777862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6732240" y="1260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6997371" y="1211218"/>
            <a:ext cx="1927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날짜 선택 시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이전 날짜는 선택 불가</a:t>
            </a:r>
            <a:r>
              <a:rPr lang="ko-KR" altLang="en-US" sz="1000" dirty="0"/>
              <a:t>하게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날짜 </a:t>
            </a:r>
            <a:r>
              <a:rPr lang="ko-KR" altLang="en-US" sz="1000" dirty="0" err="1"/>
              <a:t>선택란은</a:t>
            </a: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선택할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때마다 초기화</a:t>
            </a:r>
            <a:r>
              <a:rPr lang="ko-KR" altLang="en-US" sz="1000" dirty="0"/>
              <a:t>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날짜를 선택해야 수량 입력 가능</a:t>
            </a:r>
            <a:r>
              <a:rPr lang="en-US" altLang="ko-KR" sz="1000" dirty="0"/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732240" y="2607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997371" y="2558590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기간이 정해진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정해진 기간 밖으로는 날짜 선택이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796" y="1107770"/>
            <a:ext cx="4216203" cy="236179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369982"/>
            <a:ext cx="22333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선택 시</a:t>
            </a:r>
            <a:r>
              <a:rPr lang="en-US" altLang="ko-KR" sz="1000" dirty="0"/>
              <a:t>, </a:t>
            </a:r>
            <a:r>
              <a:rPr lang="ko-KR" altLang="en-US" sz="1000" dirty="0"/>
              <a:t>사업자가 등록한</a:t>
            </a:r>
            <a:endParaRPr lang="en-US" altLang="ko-KR" sz="1000" dirty="0"/>
          </a:p>
          <a:p>
            <a:r>
              <a:rPr lang="ko-KR" altLang="en-US" sz="1000" dirty="0"/>
              <a:t>일일 남은 수량이 표시 되며</a:t>
            </a:r>
            <a:endParaRPr lang="en-US" altLang="ko-KR" sz="1000" dirty="0"/>
          </a:p>
          <a:p>
            <a:r>
              <a:rPr lang="ko-KR" altLang="en-US" sz="1000" dirty="0"/>
              <a:t>수량 선택 입력이 가능해진다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남은 수량은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날짜를 선택할 때</a:t>
            </a:r>
            <a:r>
              <a:rPr lang="ko-KR" altLang="en-US" sz="1000" dirty="0"/>
              <a:t>마다</a:t>
            </a:r>
            <a:endParaRPr lang="en-US" altLang="ko-KR" sz="1000" dirty="0"/>
          </a:p>
          <a:p>
            <a:r>
              <a:rPr lang="ko-KR" altLang="en-US" sz="1000" dirty="0"/>
              <a:t>해당 날짜의 예약 수를 </a:t>
            </a:r>
            <a:r>
              <a:rPr lang="en-US" altLang="ko-KR" sz="1000" dirty="0" err="1"/>
              <a:t>ajax</a:t>
            </a:r>
            <a:r>
              <a:rPr lang="ko-KR" altLang="en-US" sz="1000" dirty="0"/>
              <a:t>로 불러와</a:t>
            </a:r>
            <a:endParaRPr lang="en-US" altLang="ko-KR" sz="1000" dirty="0"/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 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 – 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해당 날짜의 예약 수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sz="1000" dirty="0" err="1"/>
              <a:t>로</a:t>
            </a:r>
            <a:r>
              <a:rPr lang="ko-KR" altLang="en-US" sz="1000" dirty="0"/>
              <a:t> 계산해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164271" y="26094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4" b="38884"/>
          <a:stretch/>
        </p:blipFill>
        <p:spPr bwMode="auto">
          <a:xfrm>
            <a:off x="4591608" y="1974520"/>
            <a:ext cx="3400009" cy="26724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08" y="1110424"/>
            <a:ext cx="2103637" cy="8342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5" y="3586605"/>
            <a:ext cx="4216204" cy="10604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904" y="1203598"/>
            <a:ext cx="5644338" cy="317084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276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227424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선택은 남은 수량보다</a:t>
            </a:r>
            <a:endParaRPr lang="en-US" altLang="ko-KR" sz="1000" dirty="0"/>
          </a:p>
          <a:p>
            <a:r>
              <a:rPr lang="ko-KR" altLang="en-US" sz="1000" dirty="0"/>
              <a:t>큰 수 입력 불가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3081356" y="33480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3" name="타원 12"/>
          <p:cNvSpPr/>
          <p:nvPr/>
        </p:nvSpPr>
        <p:spPr>
          <a:xfrm>
            <a:off x="323528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4723636" y="37467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925" y="7410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t="60465" b="13399"/>
          <a:stretch/>
        </p:blipFill>
        <p:spPr bwMode="auto">
          <a:xfrm>
            <a:off x="237928" y="2647986"/>
            <a:ext cx="2664778" cy="89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6732240" y="17590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6948264" y="1709976"/>
            <a:ext cx="21291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수량을 입력하고 확인 버튼을 누르면</a:t>
            </a:r>
            <a:endParaRPr lang="en-US" altLang="ko-KR" sz="1000" dirty="0"/>
          </a:p>
          <a:p>
            <a:r>
              <a:rPr lang="ko-KR" altLang="en-US" sz="1000" dirty="0"/>
              <a:t>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수정불가 </a:t>
            </a:r>
            <a:r>
              <a:rPr lang="ko-KR" altLang="en-US" sz="1000" dirty="0"/>
              <a:t>처리</a:t>
            </a:r>
            <a:endParaRPr lang="en-US" altLang="ko-KR" sz="1000" dirty="0"/>
          </a:p>
          <a:p>
            <a:r>
              <a:rPr lang="ko-KR" altLang="en-US" sz="1000" dirty="0"/>
              <a:t>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 가격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ko-KR" altLang="en-US" sz="1000" dirty="0"/>
              <a:t>계산 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총 결제 값이 표시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4845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732240" y="26547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8264" y="2605658"/>
            <a:ext cx="2050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잠겨있던</a:t>
            </a:r>
            <a:endParaRPr lang="en-US" altLang="ko-KR" sz="1000" dirty="0"/>
          </a:p>
          <a:p>
            <a:r>
              <a:rPr lang="ko-KR" altLang="en-US" sz="1000" dirty="0"/>
              <a:t>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버튼이 활성화된다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취소 시 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</a:t>
            </a:r>
            <a:r>
              <a:rPr lang="en-US" altLang="ko-KR" sz="1000" dirty="0"/>
              <a:t> </a:t>
            </a:r>
            <a:r>
              <a:rPr lang="ko-KR" altLang="en-US" sz="1000" dirty="0"/>
              <a:t>다시</a:t>
            </a:r>
            <a:endParaRPr lang="en-US" altLang="ko-KR" sz="1000" dirty="0"/>
          </a:p>
          <a:p>
            <a:r>
              <a:rPr lang="ko-KR" altLang="en-US" sz="1000" dirty="0"/>
              <a:t>활성화 되며 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버튼은</a:t>
            </a:r>
            <a:endParaRPr lang="en-US" altLang="ko-KR" sz="1000" dirty="0"/>
          </a:p>
          <a:p>
            <a:r>
              <a:rPr lang="ko-KR" altLang="en-US" sz="1000" dirty="0"/>
              <a:t>비활성화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결제하기를 누르면 결제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b="2788"/>
          <a:stretch/>
        </p:blipFill>
        <p:spPr bwMode="auto">
          <a:xfrm>
            <a:off x="3295649" y="1189525"/>
            <a:ext cx="3130067" cy="917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131840" y="1063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949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948264" y="900326"/>
            <a:ext cx="1757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입력란이 공란일 때</a:t>
            </a:r>
            <a:endParaRPr lang="en-US" altLang="ko-KR" sz="1000" dirty="0"/>
          </a:p>
          <a:p>
            <a:r>
              <a:rPr lang="ko-KR" altLang="en-US" sz="1000" dirty="0"/>
              <a:t>확인 버튼을 누르면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</a:t>
            </a:r>
            <a:endParaRPr lang="en-US" altLang="ko-KR" sz="1000" dirty="0"/>
          </a:p>
          <a:p>
            <a:r>
              <a:rPr lang="ko-KR" altLang="en-US" sz="1000" dirty="0"/>
              <a:t>발생하며 처리 하지 않는다</a:t>
            </a:r>
            <a:r>
              <a:rPr lang="en-US" altLang="ko-KR" sz="1000" dirty="0"/>
              <a:t>.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4283968" y="1995686"/>
            <a:ext cx="117257" cy="152896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2902706" y="3207021"/>
            <a:ext cx="285975" cy="252674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35925" y="4163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369982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request.getParameter</a:t>
            </a:r>
            <a:r>
              <a:rPr lang="ko-KR" altLang="en-US" sz="1000" dirty="0"/>
              <a:t>를 사용해</a:t>
            </a:r>
            <a:endParaRPr lang="en-US" altLang="ko-KR" sz="1000" dirty="0"/>
          </a:p>
          <a:p>
            <a:r>
              <a:rPr lang="ko-KR" altLang="en-US" sz="1000" dirty="0"/>
              <a:t>사용자가 선택한 결제 내역을</a:t>
            </a:r>
            <a:endParaRPr lang="en-US" altLang="ko-KR" sz="1000" dirty="0"/>
          </a:p>
          <a:p>
            <a:r>
              <a:rPr lang="ko-KR" altLang="en-US" sz="1000" dirty="0"/>
              <a:t>표시하고</a:t>
            </a:r>
            <a:r>
              <a:rPr lang="en-US" altLang="ko-KR" sz="1000" dirty="0"/>
              <a:t>, session</a:t>
            </a:r>
            <a:r>
              <a:rPr lang="ko-KR" altLang="en-US" sz="1000" dirty="0"/>
              <a:t>에서 사용자 정보를</a:t>
            </a:r>
            <a:endParaRPr lang="en-US" altLang="ko-KR" sz="1000" dirty="0"/>
          </a:p>
          <a:p>
            <a:r>
              <a:rPr lang="ko-KR" altLang="en-US" sz="1000" dirty="0"/>
              <a:t>받아와 함께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9575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275606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동의 체크박스를 체크하지 않고</a:t>
            </a:r>
            <a:endParaRPr lang="en-US" altLang="ko-KR" sz="1000" dirty="0"/>
          </a:p>
          <a:p>
            <a:r>
              <a:rPr lang="ko-KR" altLang="en-US" sz="1000" dirty="0"/>
              <a:t>카드 결제 버튼을 누르면 처리하지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 발생한다</a:t>
            </a:r>
            <a:r>
              <a:rPr lang="en-US" altLang="ko-KR" sz="1000" dirty="0"/>
              <a:t>.</a:t>
            </a:r>
          </a:p>
        </p:txBody>
      </p:sp>
      <p:pic>
        <p:nvPicPr>
          <p:cNvPr id="15362" name="Picture 2" descr="D:\팀 프로젝트 [ACTIVILLAGE]\ppt\구현캡처\예약\결제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4" y="1077778"/>
            <a:ext cx="5733963" cy="32001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838092" y="16025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5363" name="Picture 3" descr="D:\팀 프로젝트 [ACTIVILLAGE]\ppt\구현캡처\예약\동의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412" r="1958" b="3996"/>
          <a:stretch/>
        </p:blipFill>
        <p:spPr bwMode="auto">
          <a:xfrm>
            <a:off x="3753255" y="2516981"/>
            <a:ext cx="2303834" cy="66913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/>
          <p:cNvSpPr/>
          <p:nvPr/>
        </p:nvSpPr>
        <p:spPr>
          <a:xfrm>
            <a:off x="3995936" y="30605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2855390" y="33943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6732240" y="21890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35925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2139898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취소를 누르면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244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9570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195486"/>
            <a:ext cx="2073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카드결제 버튼을 누르면</a:t>
            </a:r>
            <a:endParaRPr lang="en-US" altLang="ko-KR" sz="1000" dirty="0"/>
          </a:p>
          <a:p>
            <a:r>
              <a:rPr lang="ko-KR" altLang="en-US" sz="1000" dirty="0"/>
              <a:t>결제 정보 확인 영역이 </a:t>
            </a:r>
            <a:r>
              <a:rPr lang="en-US" altLang="ko-KR" sz="1000" dirty="0"/>
              <a:t>.hide();</a:t>
            </a:r>
            <a:r>
              <a:rPr lang="ko-KR" altLang="en-US" sz="1000" dirty="0"/>
              <a:t>되고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숨겨져 있던 카드 결제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0824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4653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09380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카드사 종류</a:t>
            </a:r>
            <a:endParaRPr lang="en-US" altLang="ko-KR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7" y="939934"/>
            <a:ext cx="5753067" cy="371222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6732240" y="16279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76496" y="25488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1578878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입력란은 숫자만 입력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카드번호는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16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CVC</a:t>
            </a:r>
            <a:r>
              <a:rPr lang="ko-KR" altLang="en-US" sz="1000" dirty="0"/>
              <a:t>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비밀번호는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en-US" altLang="ko-KR" sz="1000" dirty="0" err="1"/>
              <a:t>maxlength</a:t>
            </a:r>
            <a:r>
              <a:rPr lang="ko-KR" altLang="en-US" sz="1000" dirty="0"/>
              <a:t>를 사용해 걸었다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710526" y="1199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6386" name="Picture 2" descr="D:\팀 프로젝트 [ACTIVILLAGE]\ppt\구현캡처\예약\카드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65674"/>
            <a:ext cx="1440160" cy="100088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781811" y="126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820914" y="1828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28119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6732240" y="27498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6997371" y="2700722"/>
            <a:ext cx="21675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하나라도 공란이 있거나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약관에 동의 하지 않으면 처리 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 버튼 클릭 시 </a:t>
            </a:r>
            <a:r>
              <a:rPr lang="en-US" altLang="ko-KR" sz="1000" dirty="0"/>
              <a:t>DB </a:t>
            </a:r>
            <a:r>
              <a:rPr lang="ko-KR" altLang="en-US" sz="1000" dirty="0"/>
              <a:t>결제 테이블에</a:t>
            </a:r>
            <a:endParaRPr lang="en-US" altLang="ko-KR" sz="1000" dirty="0"/>
          </a:p>
          <a:p>
            <a:r>
              <a:rPr lang="ko-KR" altLang="en-US" sz="1000" dirty="0"/>
              <a:t>정보가 저장되며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완료 페이지로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이동</a:t>
            </a:r>
            <a:r>
              <a:rPr lang="ko-KR" altLang="en-US" sz="1000" dirty="0"/>
              <a:t>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카드 결제 영역이</a:t>
            </a:r>
            <a:endParaRPr lang="en-US" altLang="ko-KR" sz="1000" dirty="0"/>
          </a:p>
          <a:p>
            <a:r>
              <a:rPr lang="en-US" altLang="ko-KR" sz="1000" dirty="0"/>
              <a:t>.hide(); </a:t>
            </a:r>
            <a:r>
              <a:rPr lang="ko-KR" altLang="en-US" sz="1000" dirty="0"/>
              <a:t>되고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정보 확인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다시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798339"/>
            <a:ext cx="5663730" cy="4039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로그인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 버튼으로 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로그인 구분 가능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불일치 시 경고 창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찾기와 비밀번호 새로 지정이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동일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가입 시 입력한 전화번호를 통해 아이디를 검색하여 가져온다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재지정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전화번호를 입력하면 새 비밀번호를 지정할 수 있다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회원가입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 시 기존의 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생년월일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자리숫자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회원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예약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등록버튼 숨김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리뷰작성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및 취소 가능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 시 예약 사항이 있으면 탈퇴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 가능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72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10361"/>
            <a:ext cx="5753067" cy="321080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0028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88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정보 등록이 정상적으로</a:t>
            </a:r>
            <a:endParaRPr lang="en-US" altLang="ko-KR" sz="1000" dirty="0"/>
          </a:p>
          <a:p>
            <a:r>
              <a:rPr lang="ko-KR" altLang="en-US" sz="1000" dirty="0"/>
              <a:t>처리 됐으면 결제 완료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11959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35925" y="18288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1146830"/>
            <a:ext cx="1899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파란 글씨를 누르면 </a:t>
            </a:r>
            <a:r>
              <a:rPr lang="ko-KR" altLang="en-US" sz="1000" dirty="0" err="1"/>
              <a:t>마이페이지</a:t>
            </a:r>
            <a:r>
              <a:rPr lang="en-US" altLang="ko-KR" sz="1000" dirty="0"/>
              <a:t>-</a:t>
            </a:r>
          </a:p>
          <a:p>
            <a:r>
              <a:rPr lang="ko-KR" altLang="en-US" sz="1000" dirty="0"/>
              <a:t>예약 확인 페이지로 이동하도록</a:t>
            </a:r>
            <a:endParaRPr lang="en-US" altLang="ko-KR" sz="1000" dirty="0"/>
          </a:p>
          <a:p>
            <a:r>
              <a:rPr lang="en-US" altLang="ko-KR" sz="1000" dirty="0"/>
              <a:t>a</a:t>
            </a:r>
            <a:r>
              <a:rPr lang="ko-KR" altLang="en-US" sz="1000" dirty="0"/>
              <a:t>태그 설정</a:t>
            </a:r>
            <a:endParaRPr lang="en-US" altLang="ko-KR" sz="1000" dirty="0"/>
          </a:p>
        </p:txBody>
      </p:sp>
      <p:sp>
        <p:nvSpPr>
          <p:cNvPr id="40" name="타원 39"/>
          <p:cNvSpPr/>
          <p:nvPr/>
        </p:nvSpPr>
        <p:spPr>
          <a:xfrm>
            <a:off x="6732240" y="20602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35925" y="25869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97371" y="2011122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메인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524205" y="1039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2195736" y="15757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980914" y="1957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9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96258"/>
            <a:ext cx="5753067" cy="3039015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4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후 상품 예약 영역에서</a:t>
            </a:r>
            <a:endParaRPr lang="en-US" altLang="ko-KR" sz="1000" dirty="0"/>
          </a:p>
          <a:p>
            <a:r>
              <a:rPr lang="ko-KR" altLang="en-US" sz="1000" dirty="0"/>
              <a:t>같은 날짜를 선택 하면</a:t>
            </a:r>
            <a:endParaRPr lang="en-US" altLang="ko-KR" sz="1000" dirty="0"/>
          </a:p>
          <a:p>
            <a:r>
              <a:rPr lang="ko-KR" altLang="en-US" sz="1000" dirty="0"/>
              <a:t>남은 수량이 결제 한 수량만큼</a:t>
            </a:r>
            <a:endParaRPr lang="en-US" altLang="ko-KR" sz="1000" dirty="0"/>
          </a:p>
          <a:p>
            <a:r>
              <a:rPr lang="ko-KR" altLang="en-US" sz="1000" dirty="0"/>
              <a:t>줄어있는 것을 확인 할 수 있다</a:t>
            </a:r>
            <a:r>
              <a:rPr lang="en-US" altLang="ko-KR" sz="10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948" y="3435846"/>
            <a:ext cx="720080" cy="216024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5116" y="32928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043754" y="2067694"/>
              <a:ext cx="31197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리뷰 </a:t>
              </a:r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&amp;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33593" y="10561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상품문의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3593" y="816982"/>
            <a:ext cx="2343911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리뷰 리스트를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한 개당 리뷰 평점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별점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</a:p>
          <a:p>
            <a:pPr>
              <a:spcBef>
                <a:spcPts val="200"/>
              </a:spcBef>
            </a:pPr>
            <a:r>
              <a:rPr lang="ko-KR" altLang="ko-KR" sz="1100" dirty="0"/>
              <a:t>작성자 아이디</a:t>
            </a:r>
            <a:r>
              <a:rPr lang="en-US" altLang="ko-KR" sz="1100" dirty="0"/>
              <a:t>(</a:t>
            </a:r>
            <a:r>
              <a:rPr lang="ko-KR" altLang="en-US" sz="1100" dirty="0"/>
              <a:t>앞에 </a:t>
            </a:r>
            <a:r>
              <a:rPr lang="ko-KR" altLang="ko-KR" sz="1100" dirty="0"/>
              <a:t>알파벳</a:t>
            </a:r>
            <a:r>
              <a:rPr lang="en-US" altLang="ko-KR" sz="1100" dirty="0"/>
              <a:t> 3</a:t>
            </a:r>
            <a:r>
              <a:rPr lang="ko-KR" altLang="ko-KR" sz="1100" dirty="0"/>
              <a:t>자 제외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익명 처리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내용이 포함된다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25207" y="1459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25207" y="8290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570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25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9" y="1690635"/>
            <a:ext cx="5943034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04527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6535" y="22117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05127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25207" y="21972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3593" y="2142936"/>
            <a:ext cx="214193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리뷰가 삭제된다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76111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89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25207" y="3098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3593" y="3038470"/>
            <a:ext cx="244810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영역을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리뷰작성 버튼을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있으며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이용 날짜가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지나지 않고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작성 가능 조건을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37518"/>
            <a:ext cx="3143689" cy="16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2520751" y="44089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4501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25207" y="46104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593" y="4573498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리뷰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36096" y="4324429"/>
            <a:ext cx="144016" cy="1195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21" y="2707837"/>
            <a:ext cx="2782165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1946065" y="2783809"/>
            <a:ext cx="259652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16276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579862"/>
            <a:ext cx="1899074" cy="527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45" y="1080850"/>
            <a:ext cx="3129399" cy="1058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 flipV="1">
            <a:off x="1187624" y="1654138"/>
            <a:ext cx="1532337" cy="917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3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39432" y="535781"/>
            <a:ext cx="2420856" cy="2131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상품을 이용한 사용자만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할 수 있게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쿼리 문에 예약 날짜가 현재 날짜보다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작다는 </a:t>
            </a:r>
            <a:r>
              <a:rPr lang="en-US" altLang="ko-KR" sz="1100" dirty="0">
                <a:solidFill>
                  <a:prstClr val="black"/>
                </a:solidFill>
              </a:rPr>
              <a:t>where </a:t>
            </a:r>
            <a:r>
              <a:rPr lang="ko-KR" altLang="en-US" sz="1100" dirty="0">
                <a:solidFill>
                  <a:prstClr val="black"/>
                </a:solidFill>
              </a:rPr>
              <a:t>절을 추가하였고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그 경우의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값은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이기 때문에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보여주고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경우는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값이 달라지고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작성이 제한되며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“</a:t>
            </a:r>
            <a:r>
              <a:rPr lang="ko-KR" altLang="en-US" sz="1100" dirty="0">
                <a:solidFill>
                  <a:prstClr val="black"/>
                </a:solidFill>
              </a:rPr>
              <a:t>상품 이용 후 작성 하실 수 있습니다</a:t>
            </a:r>
            <a:r>
              <a:rPr lang="en-US" altLang="ko-KR" sz="1100" dirty="0">
                <a:solidFill>
                  <a:prstClr val="black"/>
                </a:solidFill>
              </a:rPr>
              <a:t>”</a:t>
            </a: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 제한 이유를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8" y="1188527"/>
            <a:ext cx="4201112" cy="1152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71750"/>
            <a:ext cx="3248479" cy="2105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643758"/>
            <a:ext cx="2562583" cy="876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작성버튼 제한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21751" y="2067694"/>
            <a:ext cx="2207656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 입력 후 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입력하지 않은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경우에는 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4" y="1707654"/>
            <a:ext cx="5995750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267292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62357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291830"/>
            <a:ext cx="150233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38021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93" y="339502"/>
            <a:ext cx="1443239" cy="7668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1751" y="1158012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별 평점 </a:t>
            </a:r>
            <a:r>
              <a:rPr lang="en-US" altLang="ko-KR" sz="1100" dirty="0">
                <a:solidFill>
                  <a:prstClr val="black"/>
                </a:solidFill>
              </a:rPr>
              <a:t>check box</a:t>
            </a:r>
          </a:p>
        </p:txBody>
      </p:sp>
      <p:sp>
        <p:nvSpPr>
          <p:cNvPr id="22" name="타원 21"/>
          <p:cNvSpPr/>
          <p:nvPr/>
        </p:nvSpPr>
        <p:spPr>
          <a:xfrm>
            <a:off x="63802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1751" y="1563638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 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666023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47" y="1990644"/>
            <a:ext cx="2481609" cy="581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1" y="3151430"/>
            <a:ext cx="2415401" cy="64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04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88224" y="808712"/>
            <a:ext cx="262123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리뷰의 평점 데이터가 변경 될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리뷰 등록 시 사용자의 평점 등록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삭제 시 등록했던 평점이 없어짐</a:t>
            </a:r>
            <a:r>
              <a:rPr lang="en-US" altLang="ko-KR" sz="1100" dirty="0">
                <a:solidFill>
                  <a:prstClr val="black"/>
                </a:solidFill>
              </a:rPr>
              <a:t>),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평점을 동시에 업데이트하기 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등록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리뷰 삭제 컨트롤러에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 업데이트 내용을 추가했다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  한 상품에 달린 리뷰가 모두 삭제되어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평점 데이터 자체가 없을 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리스트에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이란 평점을 출력하기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위해 평점을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으로 </a:t>
            </a:r>
            <a:r>
              <a:rPr lang="en-US" altLang="ko-KR" sz="1100" dirty="0">
                <a:solidFill>
                  <a:prstClr val="black"/>
                </a:solidFill>
              </a:rPr>
              <a:t>set </a:t>
            </a:r>
            <a:r>
              <a:rPr lang="ko-KR" altLang="en-US" sz="1100" dirty="0">
                <a:solidFill>
                  <a:prstClr val="black"/>
                </a:solidFill>
              </a:rPr>
              <a:t>해놓았다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61853"/>
            <a:ext cx="3329453" cy="23148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34061"/>
            <a:ext cx="3138926" cy="14098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1853"/>
            <a:ext cx="2972215" cy="1792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2038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60232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리뷰에 따른 상품 평점 업데이트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9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리뷰작성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51789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상세보기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팝업 창이 화면에 나타난다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690635"/>
            <a:ext cx="6480719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36575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6495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4103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1923678"/>
            <a:ext cx="207781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등록하면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카운트가 동시에 업데이트 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977135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499742"/>
            <a:ext cx="1848583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쓰기 버튼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리스트를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숨기고 상품 문의 작성 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문의 쓰기 버튼을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07987"/>
            <a:ext cx="3715269" cy="19195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664767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60232" y="40119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21751" y="3939902"/>
            <a:ext cx="180049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문의 글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7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20022"/>
            <a:ext cx="6109236" cy="290791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588224" y="535781"/>
            <a:ext cx="259398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질문 리스트를 구현하기 위해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번호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문의 질문 번호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제목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내용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등록된 답변 수를 불러왔고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질문 테이블에 없는 답변 수를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답변 테이블에서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outer join</a:t>
            </a:r>
            <a:r>
              <a:rPr lang="ko-KR" altLang="en-US" sz="1100" dirty="0">
                <a:solidFill>
                  <a:prstClr val="black"/>
                </a:solidFill>
              </a:rPr>
              <a:t>을 사용했다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xml </a:t>
            </a:r>
            <a:r>
              <a:rPr lang="ko-KR" altLang="en-US" sz="1200" dirty="0">
                <a:solidFill>
                  <a:srgbClr val="00002F"/>
                </a:solidFill>
              </a:rPr>
              <a:t>작성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163538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폼으로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제목과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2141933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내용을 전부 입력한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제목이나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입력하지 않은 경우에는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707654"/>
            <a:ext cx="6480719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689103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56176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6437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715766"/>
            <a:ext cx="18085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46" y="3308783"/>
            <a:ext cx="2251834" cy="6311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2" idx="3"/>
          </p:cNvCxnSpPr>
          <p:nvPr/>
        </p:nvCxnSpPr>
        <p:spPr>
          <a:xfrm flipV="1">
            <a:off x="5292080" y="3624342"/>
            <a:ext cx="2160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67544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53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8978</Words>
  <Application>Microsoft Office PowerPoint</Application>
  <PresentationFormat>화면 슬라이드 쇼(16:9)</PresentationFormat>
  <Paragraphs>2667</Paragraphs>
  <Slides>190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190</vt:i4>
      </vt:variant>
    </vt:vector>
  </HeadingPairs>
  <TitlesOfParts>
    <vt:vector size="200" baseType="lpstr">
      <vt:lpstr>굴림</vt:lpstr>
      <vt:lpstr>Arial</vt:lpstr>
      <vt:lpstr>나눔고딕</vt:lpstr>
      <vt:lpstr>Arial Rounded MT Bold</vt:lpstr>
      <vt:lpstr>나눔스퀘어 ExtraBold</vt:lpstr>
      <vt:lpstr>나눔고딕 ExtraBold</vt:lpstr>
      <vt:lpstr>한컴 솔잎 M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alfo8-22</dc:creator>
  <cp:lastModifiedBy>alfo8-22</cp:lastModifiedBy>
  <cp:revision>250</cp:revision>
  <dcterms:created xsi:type="dcterms:W3CDTF">2019-01-04T07:42:37Z</dcterms:created>
  <dcterms:modified xsi:type="dcterms:W3CDTF">2019-01-17T05:53:35Z</dcterms:modified>
  <cp:contentStatus/>
  <cp:version>0906.0100.01</cp:version>
</cp:coreProperties>
</file>